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55.xml" ContentType="application/vnd.openxmlformats-officedocument.presentationml.notesSlide+xml"/>
  <Override PartName="/ppt/notesSlides/notesSlide27.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authors.xml" ContentType="application/vnd.ms-powerpoi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73"/>
  </p:notesMasterIdLst>
  <p:sldIdLst>
    <p:sldId id="256" r:id="rId2"/>
    <p:sldId id="271" r:id="rId3"/>
    <p:sldId id="258" r:id="rId4"/>
    <p:sldId id="272" r:id="rId5"/>
    <p:sldId id="273" r:id="rId6"/>
    <p:sldId id="264" r:id="rId7"/>
    <p:sldId id="279" r:id="rId8"/>
    <p:sldId id="274" r:id="rId9"/>
    <p:sldId id="282" r:id="rId10"/>
    <p:sldId id="269" r:id="rId11"/>
    <p:sldId id="270" r:id="rId12"/>
    <p:sldId id="349" r:id="rId13"/>
    <p:sldId id="284" r:id="rId14"/>
    <p:sldId id="319" r:id="rId15"/>
    <p:sldId id="266" r:id="rId16"/>
    <p:sldId id="283" r:id="rId17"/>
    <p:sldId id="347" r:id="rId18"/>
    <p:sldId id="286" r:id="rId19"/>
    <p:sldId id="285" r:id="rId20"/>
    <p:sldId id="348" r:id="rId21"/>
    <p:sldId id="287" r:id="rId22"/>
    <p:sldId id="280" r:id="rId23"/>
    <p:sldId id="281" r:id="rId24"/>
    <p:sldId id="304" r:id="rId25"/>
    <p:sldId id="265" r:id="rId26"/>
    <p:sldId id="325" r:id="rId27"/>
    <p:sldId id="327" r:id="rId28"/>
    <p:sldId id="328" r:id="rId29"/>
    <p:sldId id="326" r:id="rId30"/>
    <p:sldId id="289" r:id="rId31"/>
    <p:sldId id="294" r:id="rId32"/>
    <p:sldId id="351" r:id="rId33"/>
    <p:sldId id="300" r:id="rId34"/>
    <p:sldId id="314" r:id="rId35"/>
    <p:sldId id="312" r:id="rId36"/>
    <p:sldId id="313" r:id="rId37"/>
    <p:sldId id="350" r:id="rId38"/>
    <p:sldId id="315" r:id="rId39"/>
    <p:sldId id="316" r:id="rId40"/>
    <p:sldId id="329" r:id="rId41"/>
    <p:sldId id="317" r:id="rId42"/>
    <p:sldId id="318" r:id="rId43"/>
    <p:sldId id="322" r:id="rId44"/>
    <p:sldId id="330" r:id="rId45"/>
    <p:sldId id="331" r:id="rId46"/>
    <p:sldId id="333" r:id="rId47"/>
    <p:sldId id="332" r:id="rId48"/>
    <p:sldId id="336" r:id="rId49"/>
    <p:sldId id="323" r:id="rId50"/>
    <p:sldId id="335" r:id="rId51"/>
    <p:sldId id="337" r:id="rId52"/>
    <p:sldId id="338" r:id="rId53"/>
    <p:sldId id="343" r:id="rId54"/>
    <p:sldId id="357" r:id="rId55"/>
    <p:sldId id="352" r:id="rId56"/>
    <p:sldId id="342" r:id="rId57"/>
    <p:sldId id="360" r:id="rId58"/>
    <p:sldId id="356" r:id="rId59"/>
    <p:sldId id="355" r:id="rId60"/>
    <p:sldId id="346" r:id="rId61"/>
    <p:sldId id="290" r:id="rId62"/>
    <p:sldId id="297" r:id="rId63"/>
    <p:sldId id="366" r:id="rId64"/>
    <p:sldId id="358" r:id="rId65"/>
    <p:sldId id="359" r:id="rId66"/>
    <p:sldId id="361" r:id="rId67"/>
    <p:sldId id="362" r:id="rId68"/>
    <p:sldId id="363" r:id="rId69"/>
    <p:sldId id="364" r:id="rId70"/>
    <p:sldId id="367" r:id="rId71"/>
    <p:sldId id="36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E387B94-D194-4375-EAFB-254A340C2DC6}" name="Walter Pintor" initials="WP" userId="S::walterpintor@syncware.ai::8dcb8fd0-34f3-4b56-b7da-ff19e699659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7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7136" autoAdjust="0"/>
  </p:normalViewPr>
  <p:slideViewPr>
    <p:cSldViewPr snapToGrid="0">
      <p:cViewPr varScale="1">
        <p:scale>
          <a:sx n="88" d="100"/>
          <a:sy n="88" d="100"/>
        </p:scale>
        <p:origin x="1434" y="78"/>
      </p:cViewPr>
      <p:guideLst/>
    </p:cSldViewPr>
  </p:slideViewPr>
  <p:outlineViewPr>
    <p:cViewPr>
      <p:scale>
        <a:sx n="33" d="100"/>
        <a:sy n="33" d="100"/>
      </p:scale>
      <p:origin x="0" y="-768"/>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presProps" Target="presProps.xml"/><Relationship Id="rId79" Type="http://schemas.openxmlformats.org/officeDocument/2006/relationships/customXml" Target="../customXml/item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8/10/relationships/authors" Target="authors.xml"/><Relationship Id="rId8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BA9CD-F29A-4899-93F4-888195DF90BC}" type="datetimeFigureOut">
              <a:rPr lang="en-SG" smtClean="0"/>
              <a:t>25/5/2022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2A9FE-5EBA-4293-AE92-73897FF79690}" type="slidenum">
              <a:rPr lang="en-SG" smtClean="0"/>
              <a:t>‹#›</a:t>
            </a:fld>
            <a:endParaRPr lang="en-SG"/>
          </a:p>
        </p:txBody>
      </p:sp>
    </p:spTree>
    <p:extLst>
      <p:ext uri="{BB962C8B-B14F-4D97-AF65-F5344CB8AC3E}">
        <p14:creationId xmlns:p14="http://schemas.microsoft.com/office/powerpoint/2010/main" val="352004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morning Prof. Marcelo, Assistant Prof Song, </a:t>
            </a:r>
            <a:r>
              <a:rPr lang="en-SG" dirty="0" err="1"/>
              <a:t>Dr.</a:t>
            </a:r>
            <a:r>
              <a:rPr lang="en-SG" dirty="0"/>
              <a:t> Gallo and DJ. My name is Lau Ler Young Ryan, and this is my final presentation for the final year project. The project title is Robotic agnostic fleet manager optimizer: Fleet management connectivity and map merging.</a:t>
            </a:r>
          </a:p>
        </p:txBody>
      </p:sp>
      <p:sp>
        <p:nvSpPr>
          <p:cNvPr id="4" name="Slide Number Placeholder 3"/>
          <p:cNvSpPr>
            <a:spLocks noGrp="1"/>
          </p:cNvSpPr>
          <p:nvPr>
            <p:ph type="sldNum" sz="quarter" idx="5"/>
          </p:nvPr>
        </p:nvSpPr>
        <p:spPr/>
        <p:txBody>
          <a:bodyPr/>
          <a:lstStyle/>
          <a:p>
            <a:fld id="{30C2A9FE-5EBA-4293-AE92-73897FF79690}" type="slidenum">
              <a:rPr lang="en-SG" smtClean="0"/>
              <a:t>1</a:t>
            </a:fld>
            <a:endParaRPr lang="en-SG"/>
          </a:p>
        </p:txBody>
      </p:sp>
    </p:spTree>
    <p:extLst>
      <p:ext uri="{BB962C8B-B14F-4D97-AF65-F5344CB8AC3E}">
        <p14:creationId xmlns:p14="http://schemas.microsoft.com/office/powerpoint/2010/main" val="2155429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moving on to the main bulk of the presentation, here are the project deliverables, the communication bridge and the map merging tool. And let me start off with the communication bridge (click).</a:t>
            </a:r>
          </a:p>
        </p:txBody>
      </p:sp>
      <p:sp>
        <p:nvSpPr>
          <p:cNvPr id="4" name="Slide Number Placeholder 3"/>
          <p:cNvSpPr>
            <a:spLocks noGrp="1"/>
          </p:cNvSpPr>
          <p:nvPr>
            <p:ph type="sldNum" sz="quarter" idx="5"/>
          </p:nvPr>
        </p:nvSpPr>
        <p:spPr/>
        <p:txBody>
          <a:bodyPr/>
          <a:lstStyle/>
          <a:p>
            <a:fld id="{30C2A9FE-5EBA-4293-AE92-73897FF79690}" type="slidenum">
              <a:rPr lang="en-SG" smtClean="0"/>
              <a:t>10</a:t>
            </a:fld>
            <a:endParaRPr lang="en-SG"/>
          </a:p>
        </p:txBody>
      </p:sp>
    </p:spTree>
    <p:extLst>
      <p:ext uri="{BB962C8B-B14F-4D97-AF65-F5344CB8AC3E}">
        <p14:creationId xmlns:p14="http://schemas.microsoft.com/office/powerpoint/2010/main" val="831382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are the sections under the project deliverable of the communication bridge.</a:t>
            </a:r>
          </a:p>
        </p:txBody>
      </p:sp>
      <p:sp>
        <p:nvSpPr>
          <p:cNvPr id="4" name="Slide Number Placeholder 3"/>
          <p:cNvSpPr>
            <a:spLocks noGrp="1"/>
          </p:cNvSpPr>
          <p:nvPr>
            <p:ph type="sldNum" sz="quarter" idx="5"/>
          </p:nvPr>
        </p:nvSpPr>
        <p:spPr/>
        <p:txBody>
          <a:bodyPr/>
          <a:lstStyle/>
          <a:p>
            <a:fld id="{30C2A9FE-5EBA-4293-AE92-73897FF79690}" type="slidenum">
              <a:rPr lang="en-SG" smtClean="0"/>
              <a:t>11</a:t>
            </a:fld>
            <a:endParaRPr lang="en-SG"/>
          </a:p>
        </p:txBody>
      </p:sp>
    </p:spTree>
    <p:extLst>
      <p:ext uri="{BB962C8B-B14F-4D97-AF65-F5344CB8AC3E}">
        <p14:creationId xmlns:p14="http://schemas.microsoft.com/office/powerpoint/2010/main" val="2466115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with reference to the proposed architecture, the communication bridge was to be created. </a:t>
            </a:r>
          </a:p>
        </p:txBody>
      </p:sp>
      <p:sp>
        <p:nvSpPr>
          <p:cNvPr id="4" name="Slide Number Placeholder 3"/>
          <p:cNvSpPr>
            <a:spLocks noGrp="1"/>
          </p:cNvSpPr>
          <p:nvPr>
            <p:ph type="sldNum" sz="quarter" idx="5"/>
          </p:nvPr>
        </p:nvSpPr>
        <p:spPr/>
        <p:txBody>
          <a:bodyPr/>
          <a:lstStyle/>
          <a:p>
            <a:fld id="{30C2A9FE-5EBA-4293-AE92-73897FF79690}" type="slidenum">
              <a:rPr lang="en-SG" smtClean="0"/>
              <a:t>12</a:t>
            </a:fld>
            <a:endParaRPr lang="en-SG"/>
          </a:p>
        </p:txBody>
      </p:sp>
    </p:spTree>
    <p:extLst>
      <p:ext uri="{BB962C8B-B14F-4D97-AF65-F5344CB8AC3E}">
        <p14:creationId xmlns:p14="http://schemas.microsoft.com/office/powerpoint/2010/main" val="1869903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what was proposed. </a:t>
            </a:r>
          </a:p>
          <a:p>
            <a:endParaRPr lang="en-US" dirty="0"/>
          </a:p>
          <a:p>
            <a:r>
              <a:rPr lang="en-US" dirty="0"/>
              <a:t>Let’s take a closer look at the architecture of the communication bridge.</a:t>
            </a:r>
          </a:p>
          <a:p>
            <a:endParaRPr lang="en-US" dirty="0"/>
          </a:p>
          <a:p>
            <a:r>
              <a:rPr lang="en-US" dirty="0"/>
              <a:t>The bridge is made up of two components the core and the plugin, each having its own purposes and responsibilities.</a:t>
            </a:r>
          </a:p>
          <a:p>
            <a:endParaRPr lang="en-US" dirty="0"/>
          </a:p>
          <a:p>
            <a:r>
              <a:rPr lang="en-US" dirty="0"/>
              <a:t>The core is responsible for handling communication protocols with the external system, it gathers and stores information for extraction by the plugin, it retrieves information from the plugin and sends it to the external system (it can be commands)</a:t>
            </a:r>
          </a:p>
          <a:p>
            <a:endParaRPr lang="en-US" dirty="0"/>
          </a:p>
          <a:p>
            <a:r>
              <a:rPr lang="en-US" dirty="0"/>
              <a:t>The pl…..</a:t>
            </a:r>
          </a:p>
          <a:p>
            <a:endParaRPr lang="en-US" dirty="0"/>
          </a:p>
          <a:p>
            <a:r>
              <a:rPr lang="en-US" dirty="0"/>
              <a:t>Looking at the responsibilities of both of the components, the main idea was to create a communication bridge that does not need much modifications to be used with different systems. Since the core component is the one that deals with the communication protocol of the external system to be connected to, it is the only component that </a:t>
            </a:r>
            <a:r>
              <a:rPr lang="en-US" dirty="0" err="1"/>
              <a:t>shd</a:t>
            </a:r>
            <a:r>
              <a:rPr lang="en-US" dirty="0"/>
              <a:t> be modified to establish </a:t>
            </a:r>
            <a:r>
              <a:rPr lang="en-US" dirty="0" err="1"/>
              <a:t>communcations</a:t>
            </a:r>
            <a:r>
              <a:rPr lang="en-US" dirty="0"/>
              <a:t> with the external system.</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13</a:t>
            </a:fld>
            <a:endParaRPr lang="en-SG"/>
          </a:p>
        </p:txBody>
      </p:sp>
    </p:spTree>
    <p:extLst>
      <p:ext uri="{BB962C8B-B14F-4D97-AF65-F5344CB8AC3E}">
        <p14:creationId xmlns:p14="http://schemas.microsoft.com/office/powerpoint/2010/main" val="2618461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with reference to the proposed architecture, the communication bridge was to be created. However, in order to effectively create such a product, an actual external system was needed for in-house testing and creation.</a:t>
            </a:r>
          </a:p>
        </p:txBody>
      </p:sp>
      <p:sp>
        <p:nvSpPr>
          <p:cNvPr id="4" name="Slide Number Placeholder 3"/>
          <p:cNvSpPr>
            <a:spLocks noGrp="1"/>
          </p:cNvSpPr>
          <p:nvPr>
            <p:ph type="sldNum" sz="quarter" idx="5"/>
          </p:nvPr>
        </p:nvSpPr>
        <p:spPr/>
        <p:txBody>
          <a:bodyPr/>
          <a:lstStyle/>
          <a:p>
            <a:fld id="{30C2A9FE-5EBA-4293-AE92-73897FF79690}" type="slidenum">
              <a:rPr lang="en-SG" smtClean="0"/>
              <a:t>14</a:t>
            </a:fld>
            <a:endParaRPr lang="en-SG"/>
          </a:p>
        </p:txBody>
      </p:sp>
    </p:spTree>
    <p:extLst>
      <p:ext uri="{BB962C8B-B14F-4D97-AF65-F5344CB8AC3E}">
        <p14:creationId xmlns:p14="http://schemas.microsoft.com/office/powerpoint/2010/main" val="1394733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there was a collaboration with a local robotics solution company, Movel AI, and they wanted to connect one of their systems to Syncware. The purpose of this is so that they would have the capabilities to connect with another external system that uses a different communication protocol. Movel AI’s system is called RNS and it is demonstrated in the GIF on the right. Basically, it is a GUI that makes operating a single robot more user friendly. It is execute mapping, localization, teleoperation and etc. Here we connected it to the Turtlebot3 simulation. The communication protocol utilised by RNS is REST API. Out of this, a communication bridge was created.</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15</a:t>
            </a:fld>
            <a:endParaRPr lang="en-SG"/>
          </a:p>
        </p:txBody>
      </p:sp>
    </p:spTree>
    <p:extLst>
      <p:ext uri="{BB962C8B-B14F-4D97-AF65-F5344CB8AC3E}">
        <p14:creationId xmlns:p14="http://schemas.microsoft.com/office/powerpoint/2010/main" val="1490782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flow is that the Syncware platform sends information through the communication bridge to SEIRIOS RNS and then it conveys the information to the robot simulation world. Here is a demonstration of the communication bridge in action in the background. The right half represents the </a:t>
            </a:r>
            <a:r>
              <a:rPr lang="en-US" dirty="0" err="1"/>
              <a:t>synware</a:t>
            </a:r>
            <a:r>
              <a:rPr lang="en-US" dirty="0"/>
              <a:t> platform, while the left half represents the turtlebot3 simulation that Movel AI’s tool is connect to. </a:t>
            </a:r>
          </a:p>
          <a:p>
            <a:endParaRPr lang="en-US" dirty="0"/>
          </a:p>
          <a:p>
            <a:r>
              <a:rPr lang="en-US" dirty="0"/>
              <a:t>Here the commands for teleoperation are sent from the Syncware platform to Movel AI’s tool and towards the turtlebot3 simulation world, whereby the teleoperation move is executed. The Syncware platform also receives feedback from the API endpoints as shown by the changing messages received right after the sending of the command.</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16</a:t>
            </a:fld>
            <a:endParaRPr lang="en-SG"/>
          </a:p>
        </p:txBody>
      </p:sp>
    </p:spTree>
    <p:extLst>
      <p:ext uri="{BB962C8B-B14F-4D97-AF65-F5344CB8AC3E}">
        <p14:creationId xmlns:p14="http://schemas.microsoft.com/office/powerpoint/2010/main" val="3645229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this communication bridge, what needed to be done next was to test it out with another system to proof that it is as robust as it was formulated to be. </a:t>
            </a:r>
          </a:p>
        </p:txBody>
      </p:sp>
      <p:sp>
        <p:nvSpPr>
          <p:cNvPr id="4" name="Slide Number Placeholder 3"/>
          <p:cNvSpPr>
            <a:spLocks noGrp="1"/>
          </p:cNvSpPr>
          <p:nvPr>
            <p:ph type="sldNum" sz="quarter" idx="5"/>
          </p:nvPr>
        </p:nvSpPr>
        <p:spPr/>
        <p:txBody>
          <a:bodyPr/>
          <a:lstStyle/>
          <a:p>
            <a:fld id="{30C2A9FE-5EBA-4293-AE92-73897FF79690}" type="slidenum">
              <a:rPr lang="en-SG" smtClean="0"/>
              <a:t>17</a:t>
            </a:fld>
            <a:endParaRPr lang="en-SG"/>
          </a:p>
        </p:txBody>
      </p:sp>
    </p:spTree>
    <p:extLst>
      <p:ext uri="{BB962C8B-B14F-4D97-AF65-F5344CB8AC3E}">
        <p14:creationId xmlns:p14="http://schemas.microsoft.com/office/powerpoint/2010/main" val="229440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Fortunately Syncware was engaged by another organisation to establish connection with a particular device, which is an air sensor. The goal is to collect and visualise the data collected from multiple sensors for their own research. The data needs to be processed and visualised on the </a:t>
            </a:r>
            <a:r>
              <a:rPr lang="en-SG" dirty="0" err="1"/>
              <a:t>Synware</a:t>
            </a:r>
            <a:r>
              <a:rPr lang="en-SG" dirty="0"/>
              <a:t> Platform GUI. In addition, this particular device utilises the communication protocol of the MQTT.</a:t>
            </a:r>
          </a:p>
        </p:txBody>
      </p:sp>
      <p:sp>
        <p:nvSpPr>
          <p:cNvPr id="4" name="Slide Number Placeholder 3"/>
          <p:cNvSpPr>
            <a:spLocks noGrp="1"/>
          </p:cNvSpPr>
          <p:nvPr>
            <p:ph type="sldNum" sz="quarter" idx="5"/>
          </p:nvPr>
        </p:nvSpPr>
        <p:spPr/>
        <p:txBody>
          <a:bodyPr/>
          <a:lstStyle/>
          <a:p>
            <a:fld id="{30C2A9FE-5EBA-4293-AE92-73897FF79690}" type="slidenum">
              <a:rPr lang="en-SG" smtClean="0"/>
              <a:t>18</a:t>
            </a:fld>
            <a:endParaRPr lang="en-SG"/>
          </a:p>
        </p:txBody>
      </p:sp>
    </p:spTree>
    <p:extLst>
      <p:ext uri="{BB962C8B-B14F-4D97-AF65-F5344CB8AC3E}">
        <p14:creationId xmlns:p14="http://schemas.microsoft.com/office/powerpoint/2010/main" val="3160970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as such, the core of the communication bridge was modified to accommodate this protocol. The other component was left untouched and information was extracted constantly in real-time. Looking at the figure on the right, we were able to see the movement of time-series graphs in real-time.</a:t>
            </a:r>
          </a:p>
        </p:txBody>
      </p:sp>
      <p:sp>
        <p:nvSpPr>
          <p:cNvPr id="4" name="Slide Number Placeholder 3"/>
          <p:cNvSpPr>
            <a:spLocks noGrp="1"/>
          </p:cNvSpPr>
          <p:nvPr>
            <p:ph type="sldNum" sz="quarter" idx="5"/>
          </p:nvPr>
        </p:nvSpPr>
        <p:spPr/>
        <p:txBody>
          <a:bodyPr/>
          <a:lstStyle/>
          <a:p>
            <a:fld id="{30C2A9FE-5EBA-4293-AE92-73897FF79690}" type="slidenum">
              <a:rPr lang="en-SG" smtClean="0"/>
              <a:t>19</a:t>
            </a:fld>
            <a:endParaRPr lang="en-SG"/>
          </a:p>
        </p:txBody>
      </p:sp>
    </p:spTree>
    <p:extLst>
      <p:ext uri="{BB962C8B-B14F-4D97-AF65-F5344CB8AC3E}">
        <p14:creationId xmlns:p14="http://schemas.microsoft.com/office/powerpoint/2010/main" val="3559072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scope for todays presentation. The overall flow starts with the project background (Click) to understand the situation and what drives the objectives for the </a:t>
            </a:r>
            <a:r>
              <a:rPr lang="en-US" dirty="0" err="1"/>
              <a:t>delievrables</a:t>
            </a:r>
            <a:r>
              <a:rPr lang="en-US" dirty="0"/>
              <a:t>, this is followed by the presentation of the project deliverables, and then the overall conclusion for this project. For the deliverables, two items of interest and the respective steps taken will be presented.</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2</a:t>
            </a:fld>
            <a:endParaRPr lang="en-SG"/>
          </a:p>
        </p:txBody>
      </p:sp>
    </p:spTree>
    <p:extLst>
      <p:ext uri="{BB962C8B-B14F-4D97-AF65-F5344CB8AC3E}">
        <p14:creationId xmlns:p14="http://schemas.microsoft.com/office/powerpoint/2010/main" val="1112720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that here comes the product discussion, to conclude the deliverable of the communication bridge, and to suggest recommended further improvements that can be made to the product.</a:t>
            </a:r>
          </a:p>
        </p:txBody>
      </p:sp>
      <p:sp>
        <p:nvSpPr>
          <p:cNvPr id="4" name="Slide Number Placeholder 3"/>
          <p:cNvSpPr>
            <a:spLocks noGrp="1"/>
          </p:cNvSpPr>
          <p:nvPr>
            <p:ph type="sldNum" sz="quarter" idx="5"/>
          </p:nvPr>
        </p:nvSpPr>
        <p:spPr/>
        <p:txBody>
          <a:bodyPr/>
          <a:lstStyle/>
          <a:p>
            <a:fld id="{30C2A9FE-5EBA-4293-AE92-73897FF79690}" type="slidenum">
              <a:rPr lang="en-SG" smtClean="0"/>
              <a:t>20</a:t>
            </a:fld>
            <a:endParaRPr lang="en-SG"/>
          </a:p>
        </p:txBody>
      </p:sp>
    </p:spTree>
    <p:extLst>
      <p:ext uri="{BB962C8B-B14F-4D97-AF65-F5344CB8AC3E}">
        <p14:creationId xmlns:p14="http://schemas.microsoft.com/office/powerpoint/2010/main" val="266601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From the proposal stage to the final product testing stage, a communication bridge was formulated and created on the basis of reducing the need for extensive modifications the whole product to accommodate different kinds of communication protocols. The communication bridge comes in the form of two components, the core and the plugin to handle communications with the external system and the Syncware platform separately. The product testing showed that little modifications were required to connect to a different system and thus the main idea was realised.</a:t>
            </a:r>
          </a:p>
          <a:p>
            <a:endParaRPr lang="en-SG" dirty="0"/>
          </a:p>
          <a:p>
            <a:r>
              <a:rPr lang="en-SG" dirty="0"/>
              <a:t>For further improvements, I would like to suggest creating a many-to-one architecture to reduce the usage of computational resources. Currently, one device is connected to one communication bridge, but in the future, it could be more efficient to have multiple devices connecting to one communication bridge. This also promotes the scalability of the product. On the other hand, the communication bridge needs to handle more communication protocols (currently MQTT and REST API were handled). It would be good to have the core to store methods to handle a variety of protocols, and the user just needs to specify which to be utilised. </a:t>
            </a:r>
            <a:r>
              <a:rPr lang="en-SG" dirty="0">
                <a:sym typeface="Wingdings" panose="05000000000000000000" pitchFamily="2" charset="2"/>
              </a:rPr>
              <a:t> this adds on to the whole idea of a plug and play without any intervention</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21</a:t>
            </a:fld>
            <a:endParaRPr lang="en-SG"/>
          </a:p>
        </p:txBody>
      </p:sp>
    </p:spTree>
    <p:extLst>
      <p:ext uri="{BB962C8B-B14F-4D97-AF65-F5344CB8AC3E}">
        <p14:creationId xmlns:p14="http://schemas.microsoft.com/office/powerpoint/2010/main" val="812799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Moving on to the last and final deliverable, that is the map merging tool.</a:t>
            </a:r>
          </a:p>
        </p:txBody>
      </p:sp>
      <p:sp>
        <p:nvSpPr>
          <p:cNvPr id="4" name="Slide Number Placeholder 3"/>
          <p:cNvSpPr>
            <a:spLocks noGrp="1"/>
          </p:cNvSpPr>
          <p:nvPr>
            <p:ph type="sldNum" sz="quarter" idx="5"/>
          </p:nvPr>
        </p:nvSpPr>
        <p:spPr/>
        <p:txBody>
          <a:bodyPr/>
          <a:lstStyle/>
          <a:p>
            <a:fld id="{30C2A9FE-5EBA-4293-AE92-73897FF79690}" type="slidenum">
              <a:rPr lang="en-SG" smtClean="0"/>
              <a:t>22</a:t>
            </a:fld>
            <a:endParaRPr lang="en-SG"/>
          </a:p>
        </p:txBody>
      </p:sp>
    </p:spTree>
    <p:extLst>
      <p:ext uri="{BB962C8B-B14F-4D97-AF65-F5344CB8AC3E}">
        <p14:creationId xmlns:p14="http://schemas.microsoft.com/office/powerpoint/2010/main" val="2425124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here are the sections</a:t>
            </a:r>
          </a:p>
        </p:txBody>
      </p:sp>
      <p:sp>
        <p:nvSpPr>
          <p:cNvPr id="4" name="Slide Number Placeholder 3"/>
          <p:cNvSpPr>
            <a:spLocks noGrp="1"/>
          </p:cNvSpPr>
          <p:nvPr>
            <p:ph type="sldNum" sz="quarter" idx="5"/>
          </p:nvPr>
        </p:nvSpPr>
        <p:spPr/>
        <p:txBody>
          <a:bodyPr/>
          <a:lstStyle/>
          <a:p>
            <a:fld id="{30C2A9FE-5EBA-4293-AE92-73897FF79690}" type="slidenum">
              <a:rPr lang="en-SG" smtClean="0"/>
              <a:t>23</a:t>
            </a:fld>
            <a:endParaRPr lang="en-SG"/>
          </a:p>
        </p:txBody>
      </p:sp>
    </p:spTree>
    <p:extLst>
      <p:ext uri="{BB962C8B-B14F-4D97-AF65-F5344CB8AC3E}">
        <p14:creationId xmlns:p14="http://schemas.microsoft.com/office/powerpoint/2010/main" val="534977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Starting of with replicating similar functionalities</a:t>
            </a:r>
          </a:p>
        </p:txBody>
      </p:sp>
      <p:sp>
        <p:nvSpPr>
          <p:cNvPr id="4" name="Slide Number Placeholder 3"/>
          <p:cNvSpPr>
            <a:spLocks noGrp="1"/>
          </p:cNvSpPr>
          <p:nvPr>
            <p:ph type="sldNum" sz="quarter" idx="5"/>
          </p:nvPr>
        </p:nvSpPr>
        <p:spPr/>
        <p:txBody>
          <a:bodyPr/>
          <a:lstStyle/>
          <a:p>
            <a:fld id="{30C2A9FE-5EBA-4293-AE92-73897FF79690}" type="slidenum">
              <a:rPr lang="en-SG" smtClean="0"/>
              <a:t>24</a:t>
            </a:fld>
            <a:endParaRPr lang="en-SG"/>
          </a:p>
        </p:txBody>
      </p:sp>
    </p:spTree>
    <p:extLst>
      <p:ext uri="{BB962C8B-B14F-4D97-AF65-F5344CB8AC3E}">
        <p14:creationId xmlns:p14="http://schemas.microsoft.com/office/powerpoint/2010/main" val="4155946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phase of the map merging part of the project is to replicate similar functionalities, and what was found was that the panorama stitching sequence was suitable and fit for the task at hand. The panorama stitching sequence follows a generic 5 step process to stitch overlapping images together. The steps start by detecting features in the images, matching images across images, rejecting outliers, using the inliers to derive a transformation function, and apply this function to the images so that all exist in the same coordinate frame, causing the alignment and hence stitching of overlapping images.</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25</a:t>
            </a:fld>
            <a:endParaRPr lang="en-SG"/>
          </a:p>
        </p:txBody>
      </p:sp>
    </p:spTree>
    <p:extLst>
      <p:ext uri="{BB962C8B-B14F-4D97-AF65-F5344CB8AC3E}">
        <p14:creationId xmlns:p14="http://schemas.microsoft.com/office/powerpoint/2010/main" val="2490419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this a pair of overlapping maps were supplied to the map merging tool and this was what was produced. There was an obvious area of grey overlap that seemed to be contributed from the extra grey padding in these images. What I found out was that panorama stitching techniques assume that the images supplied are part of a continuous panel of images and transforms each image to literally overlap one another. Here we see that it works without the extra grey padding. But this limitation needs to be solved as maps usually have this feature.</a:t>
            </a:r>
          </a:p>
        </p:txBody>
      </p:sp>
      <p:sp>
        <p:nvSpPr>
          <p:cNvPr id="4" name="Slide Number Placeholder 3"/>
          <p:cNvSpPr>
            <a:spLocks noGrp="1"/>
          </p:cNvSpPr>
          <p:nvPr>
            <p:ph type="sldNum" sz="quarter" idx="5"/>
          </p:nvPr>
        </p:nvSpPr>
        <p:spPr/>
        <p:txBody>
          <a:bodyPr/>
          <a:lstStyle/>
          <a:p>
            <a:fld id="{30C2A9FE-5EBA-4293-AE92-73897FF79690}" type="slidenum">
              <a:rPr lang="en-SG" smtClean="0"/>
              <a:t>26</a:t>
            </a:fld>
            <a:endParaRPr lang="en-SG"/>
          </a:p>
        </p:txBody>
      </p:sp>
    </p:spTree>
    <p:extLst>
      <p:ext uri="{BB962C8B-B14F-4D97-AF65-F5344CB8AC3E}">
        <p14:creationId xmlns:p14="http://schemas.microsoft.com/office/powerpoint/2010/main" val="1872123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solution to this problem was to make use of the blending of masks, what I did was to extract two kinds of masks from each image, one to denote the position of black pixels and one to denote the position of white pixels. And then this is followed by the blending of masks after the transformation function was derived. </a:t>
            </a:r>
          </a:p>
        </p:txBody>
      </p:sp>
      <p:sp>
        <p:nvSpPr>
          <p:cNvPr id="4" name="Slide Number Placeholder 3"/>
          <p:cNvSpPr>
            <a:spLocks noGrp="1"/>
          </p:cNvSpPr>
          <p:nvPr>
            <p:ph type="sldNum" sz="quarter" idx="5"/>
          </p:nvPr>
        </p:nvSpPr>
        <p:spPr/>
        <p:txBody>
          <a:bodyPr/>
          <a:lstStyle/>
          <a:p>
            <a:fld id="{30C2A9FE-5EBA-4293-AE92-73897FF79690}" type="slidenum">
              <a:rPr lang="en-SG" smtClean="0"/>
              <a:t>27</a:t>
            </a:fld>
            <a:endParaRPr lang="en-SG"/>
          </a:p>
        </p:txBody>
      </p:sp>
    </p:spTree>
    <p:extLst>
      <p:ext uri="{BB962C8B-B14F-4D97-AF65-F5344CB8AC3E}">
        <p14:creationId xmlns:p14="http://schemas.microsoft.com/office/powerpoint/2010/main" val="3485785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the two blended and merged masks, I am able to determine the exact location of the coloured pixels that the mask was responsible for, and overwrite the pixels in the final unprocessed merged image. When viewed in the form of a numerical matrix, pixels with non-zero values indicate the presence of a coloured pixel at that location. </a:t>
            </a:r>
          </a:p>
          <a:p>
            <a:endParaRPr lang="en-SG" dirty="0"/>
          </a:p>
          <a:p>
            <a:r>
              <a:rPr lang="en-SG" dirty="0"/>
              <a:t>Bringing your attention to the right figure, pixels still retain some colour or a value in the regions of overlap, this allows for the recovery of pixels despite the overlap earlier on. From this, I have determined the locations of the black and white pixels, all I needed to do was to overwrite the unprocessed merged image earlier on with grey pixels followed by white and then black. And this is the final processed image.</a:t>
            </a:r>
          </a:p>
        </p:txBody>
      </p:sp>
      <p:sp>
        <p:nvSpPr>
          <p:cNvPr id="4" name="Slide Number Placeholder 3"/>
          <p:cNvSpPr>
            <a:spLocks noGrp="1"/>
          </p:cNvSpPr>
          <p:nvPr>
            <p:ph type="sldNum" sz="quarter" idx="5"/>
          </p:nvPr>
        </p:nvSpPr>
        <p:spPr/>
        <p:txBody>
          <a:bodyPr/>
          <a:lstStyle/>
          <a:p>
            <a:fld id="{30C2A9FE-5EBA-4293-AE92-73897FF79690}" type="slidenum">
              <a:rPr lang="en-SG" smtClean="0"/>
              <a:t>28</a:t>
            </a:fld>
            <a:endParaRPr lang="en-SG"/>
          </a:p>
        </p:txBody>
      </p:sp>
    </p:spTree>
    <p:extLst>
      <p:ext uri="{BB962C8B-B14F-4D97-AF65-F5344CB8AC3E}">
        <p14:creationId xmlns:p14="http://schemas.microsoft.com/office/powerpoint/2010/main" val="1570784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solving the problem of overlap, there are other limitations that were present but will be addressed later on in the map merging tool creation process. The two limitations are that the images must be supplied in their true order, and only two images can be stitched per iteration which makes it limited in its scalability and capability as a robust tool.</a:t>
            </a:r>
          </a:p>
          <a:p>
            <a:endParaRPr lang="en-US" dirty="0"/>
          </a:p>
        </p:txBody>
      </p:sp>
      <p:sp>
        <p:nvSpPr>
          <p:cNvPr id="4" name="Slide Number Placeholder 3"/>
          <p:cNvSpPr>
            <a:spLocks noGrp="1"/>
          </p:cNvSpPr>
          <p:nvPr>
            <p:ph type="sldNum" sz="quarter" idx="5"/>
          </p:nvPr>
        </p:nvSpPr>
        <p:spPr/>
        <p:txBody>
          <a:bodyPr/>
          <a:lstStyle/>
          <a:p>
            <a:fld id="{30C2A9FE-5EBA-4293-AE92-73897FF79690}" type="slidenum">
              <a:rPr lang="en-SG" smtClean="0"/>
              <a:t>29</a:t>
            </a:fld>
            <a:endParaRPr lang="en-SG"/>
          </a:p>
        </p:txBody>
      </p:sp>
    </p:spTree>
    <p:extLst>
      <p:ext uri="{BB962C8B-B14F-4D97-AF65-F5344CB8AC3E}">
        <p14:creationId xmlns:p14="http://schemas.microsoft.com/office/powerpoint/2010/main" val="179653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start off with the project background to understand the basis upon which this project was created</a:t>
            </a:r>
          </a:p>
        </p:txBody>
      </p:sp>
      <p:sp>
        <p:nvSpPr>
          <p:cNvPr id="4" name="Slide Number Placeholder 3"/>
          <p:cNvSpPr>
            <a:spLocks noGrp="1"/>
          </p:cNvSpPr>
          <p:nvPr>
            <p:ph type="sldNum" sz="quarter" idx="5"/>
          </p:nvPr>
        </p:nvSpPr>
        <p:spPr/>
        <p:txBody>
          <a:bodyPr/>
          <a:lstStyle/>
          <a:p>
            <a:fld id="{30C2A9FE-5EBA-4293-AE92-73897FF79690}" type="slidenum">
              <a:rPr lang="en-SG" smtClean="0"/>
              <a:t>3</a:t>
            </a:fld>
            <a:endParaRPr lang="en-SG"/>
          </a:p>
        </p:txBody>
      </p:sp>
    </p:spTree>
    <p:extLst>
      <p:ext uri="{BB962C8B-B14F-4D97-AF65-F5344CB8AC3E}">
        <p14:creationId xmlns:p14="http://schemas.microsoft.com/office/powerpoint/2010/main" val="33825626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Besides addressing the limitations later on, there was an opportunity for research here in the basic steps for putting images together. And the focus will be on the feature detection and description phase. This is mainly because of all the steps, this step was the only one that could be actively modified without affecting the rest of the steps, by switching which feature-detector-descriptor algorithm I would like to use for this iteration of stitch. </a:t>
            </a:r>
          </a:p>
        </p:txBody>
      </p:sp>
      <p:sp>
        <p:nvSpPr>
          <p:cNvPr id="4" name="Slide Number Placeholder 3"/>
          <p:cNvSpPr>
            <a:spLocks noGrp="1"/>
          </p:cNvSpPr>
          <p:nvPr>
            <p:ph type="sldNum" sz="quarter" idx="5"/>
          </p:nvPr>
        </p:nvSpPr>
        <p:spPr/>
        <p:txBody>
          <a:bodyPr/>
          <a:lstStyle/>
          <a:p>
            <a:fld id="{30C2A9FE-5EBA-4293-AE92-73897FF79690}" type="slidenum">
              <a:rPr lang="en-SG" smtClean="0"/>
              <a:t>30</a:t>
            </a:fld>
            <a:endParaRPr lang="en-SG"/>
          </a:p>
        </p:txBody>
      </p:sp>
    </p:spTree>
    <p:extLst>
      <p:ext uri="{BB962C8B-B14F-4D97-AF65-F5344CB8AC3E}">
        <p14:creationId xmlns:p14="http://schemas.microsoft.com/office/powerpoint/2010/main" val="1881935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this particular step, presents itself as an opportunity to evaluate the performance of various algorithms that have been created for the cause. And in recent times machine learning has entered this field of feature detection and description, and were shown to have remarkable improvements over the handcrafted variants in benchmark tests such as image matching and retrieval. Handcrafted algorithms produced features that are manually engineered while learned algorithms generate features from a neural network model.</a:t>
            </a:r>
          </a:p>
          <a:p>
            <a:endParaRPr lang="en-US" dirty="0"/>
          </a:p>
          <a:p>
            <a:r>
              <a:rPr lang="en-US" dirty="0"/>
              <a:t>Presented in these two blocks are the names of the algorithms that will be evaluated in the next phase of the map merging tool creation process.</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31</a:t>
            </a:fld>
            <a:endParaRPr lang="en-SG"/>
          </a:p>
        </p:txBody>
      </p:sp>
    </p:spTree>
    <p:extLst>
      <p:ext uri="{BB962C8B-B14F-4D97-AF65-F5344CB8AC3E}">
        <p14:creationId xmlns:p14="http://schemas.microsoft.com/office/powerpoint/2010/main" val="4034931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32</a:t>
            </a:fld>
            <a:endParaRPr lang="en-SG"/>
          </a:p>
        </p:txBody>
      </p:sp>
    </p:spTree>
    <p:extLst>
      <p:ext uri="{BB962C8B-B14F-4D97-AF65-F5344CB8AC3E}">
        <p14:creationId xmlns:p14="http://schemas.microsoft.com/office/powerpoint/2010/main" val="3270742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Pair-Map Stitcher class that was created in the previously will be used for the performance evaluation of the eight feature-detector-descriptor algorithms. And the performance of these algorithms will be tested with respect to differences in the rotation and scale between the images in the pair. These differences are what is commonly found between maps out there in actual scenarios, and this test attempts to replicate the intricacies of the maps produced. With reference to the right figure, transformation is manually applied to one of the images of the pair to introduce this difference. </a:t>
            </a:r>
          </a:p>
          <a:p>
            <a:endParaRPr lang="en-SG" dirty="0"/>
          </a:p>
          <a:p>
            <a:r>
              <a:rPr lang="en-SG" dirty="0"/>
              <a:t>From this test the main aim is to determine suitable algorithms for the map merging problem, and what I was looking out for were fast, stable and successful algorithms.</a:t>
            </a:r>
          </a:p>
        </p:txBody>
      </p:sp>
      <p:sp>
        <p:nvSpPr>
          <p:cNvPr id="4" name="Slide Number Placeholder 3"/>
          <p:cNvSpPr>
            <a:spLocks noGrp="1"/>
          </p:cNvSpPr>
          <p:nvPr>
            <p:ph type="sldNum" sz="quarter" idx="5"/>
          </p:nvPr>
        </p:nvSpPr>
        <p:spPr/>
        <p:txBody>
          <a:bodyPr/>
          <a:lstStyle/>
          <a:p>
            <a:fld id="{30C2A9FE-5EBA-4293-AE92-73897FF79690}" type="slidenum">
              <a:rPr lang="en-SG" smtClean="0"/>
              <a:t>33</a:t>
            </a:fld>
            <a:endParaRPr lang="en-SG"/>
          </a:p>
        </p:txBody>
      </p:sp>
    </p:spTree>
    <p:extLst>
      <p:ext uri="{BB962C8B-B14F-4D97-AF65-F5344CB8AC3E}">
        <p14:creationId xmlns:p14="http://schemas.microsoft.com/office/powerpoint/2010/main" val="1166474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a lack of a public benchmark dataset for the particular cause of stitching maps, a dataset was manually created by maps found in public repositories like RADISH and provided to me by Syncware. Using Microsoft paint, each map was cropped into two and manually altered to replicate partial maps found in the robotics field. The maps are as shown in the figure on the right.</a:t>
            </a:r>
          </a:p>
          <a:p>
            <a:endParaRPr lang="en-SG" dirty="0"/>
          </a:p>
          <a:p>
            <a:r>
              <a:rPr lang="en-SG" dirty="0"/>
              <a:t>Each pair has its own special perceived characteristic that adds to the challenge of the map merging process, and some of them include having a small amount of overlap, having very simple features, having repetitive features, having very large dimensions, so on and so forth.</a:t>
            </a:r>
          </a:p>
          <a:p>
            <a:endParaRPr lang="en-SG" dirty="0"/>
          </a:p>
          <a:p>
            <a:r>
              <a:rPr lang="en-SG" dirty="0"/>
              <a:t>With these 5 pairs of images, a test sequence was carried out</a:t>
            </a:r>
          </a:p>
        </p:txBody>
      </p:sp>
      <p:sp>
        <p:nvSpPr>
          <p:cNvPr id="4" name="Slide Number Placeholder 3"/>
          <p:cNvSpPr>
            <a:spLocks noGrp="1"/>
          </p:cNvSpPr>
          <p:nvPr>
            <p:ph type="sldNum" sz="quarter" idx="5"/>
          </p:nvPr>
        </p:nvSpPr>
        <p:spPr/>
        <p:txBody>
          <a:bodyPr/>
          <a:lstStyle/>
          <a:p>
            <a:fld id="{30C2A9FE-5EBA-4293-AE92-73897FF79690}" type="slidenum">
              <a:rPr lang="en-SG" smtClean="0"/>
              <a:t>34</a:t>
            </a:fld>
            <a:endParaRPr lang="en-SG"/>
          </a:p>
        </p:txBody>
      </p:sp>
    </p:spTree>
    <p:extLst>
      <p:ext uri="{BB962C8B-B14F-4D97-AF65-F5344CB8AC3E}">
        <p14:creationId xmlns:p14="http://schemas.microsoft.com/office/powerpoint/2010/main" val="4025023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how the test sequence will be executed. For each image pair, we will utilise all 8 of the FDD algorithms one at a time, that we selected for the merging process. In this figure, image pair no. 1 was the image pair to be merged, and the algorithm used was SIFT. For each algorithm utilised there is a rotation segment (click) and a scale segment (click) whereby we will apply the respective transformations in increments. Data is collected in each of these segments that will serve as performance key indicators for the evaluation. The three data collected are, the …</a:t>
            </a:r>
          </a:p>
          <a:p>
            <a:endParaRPr lang="en-SG" dirty="0"/>
          </a:p>
          <a:p>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35</a:t>
            </a:fld>
            <a:endParaRPr lang="en-SG"/>
          </a:p>
        </p:txBody>
      </p:sp>
    </p:spTree>
    <p:extLst>
      <p:ext uri="{BB962C8B-B14F-4D97-AF65-F5344CB8AC3E}">
        <p14:creationId xmlns:p14="http://schemas.microsoft.com/office/powerpoint/2010/main" val="2019104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These three performance indicators each have a purpose that will aid in the discovery of the suitable algorithm for the cause of map merging. For the feature-detection-description timing per point, this assesses the computational efficiency of the algorithm to detect and describe features. The faster the timing, the higher the computational efficiency. This becomes important when maps get substantially large, and computational resources are limited.</a:t>
            </a:r>
          </a:p>
          <a:p>
            <a:endParaRPr lang="en-SG" dirty="0"/>
          </a:p>
          <a:p>
            <a:r>
              <a:rPr lang="en-SG" dirty="0"/>
              <a:t>On the number of inlier matches against applied transformation, this assess that stability and robustness of the features generated w.r.t to the transformation applied. The idea here is that we want features to be describe in such a way that it can still retain its form regardless of the differences of the image as a whole. If the features of the transformed image manages to somehow remain the same, the number of matches should be stable and the features are considered to be stable.</a:t>
            </a:r>
          </a:p>
          <a:p>
            <a:endParaRPr lang="en-SG" dirty="0"/>
          </a:p>
          <a:p>
            <a:r>
              <a:rPr lang="en-SG" dirty="0"/>
              <a:t>The success rate assesses the likelihood of a successful homography estimation which is linked to the inlier matches that were found. Having a stable number of inlier matches does not mean that you have detected the correct matches, and as such, we would need to see the end product. As shown on the right, the top image denotes a successful merge while the bottom is a failed merge</a:t>
            </a:r>
          </a:p>
        </p:txBody>
      </p:sp>
      <p:sp>
        <p:nvSpPr>
          <p:cNvPr id="4" name="Slide Number Placeholder 3"/>
          <p:cNvSpPr>
            <a:spLocks noGrp="1"/>
          </p:cNvSpPr>
          <p:nvPr>
            <p:ph type="sldNum" sz="quarter" idx="5"/>
          </p:nvPr>
        </p:nvSpPr>
        <p:spPr/>
        <p:txBody>
          <a:bodyPr/>
          <a:lstStyle/>
          <a:p>
            <a:fld id="{30C2A9FE-5EBA-4293-AE92-73897FF79690}" type="slidenum">
              <a:rPr lang="en-SG" smtClean="0"/>
              <a:t>36</a:t>
            </a:fld>
            <a:endParaRPr lang="en-SG"/>
          </a:p>
        </p:txBody>
      </p:sp>
    </p:spTree>
    <p:extLst>
      <p:ext uri="{BB962C8B-B14F-4D97-AF65-F5344CB8AC3E}">
        <p14:creationId xmlns:p14="http://schemas.microsoft.com/office/powerpoint/2010/main" val="421669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And so after data collection and processing, here are the results</a:t>
            </a:r>
          </a:p>
          <a:p>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37</a:t>
            </a:fld>
            <a:endParaRPr lang="en-SG"/>
          </a:p>
        </p:txBody>
      </p:sp>
    </p:spTree>
    <p:extLst>
      <p:ext uri="{BB962C8B-B14F-4D97-AF65-F5344CB8AC3E}">
        <p14:creationId xmlns:p14="http://schemas.microsoft.com/office/powerpoint/2010/main" val="1691045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Starting with the timing. It was found that ORB and BRISK consistently had the fastest timings, which is due to their binary approach to the description of features.</a:t>
            </a:r>
          </a:p>
          <a:p>
            <a:endParaRPr lang="en-SG" dirty="0"/>
          </a:p>
          <a:p>
            <a:r>
              <a:rPr lang="en-SG" dirty="0"/>
              <a:t>KAZE and SIFT-ContextDesc were found to be the slowest of their respective variants, and handcrafted variants in general are faster than the learned variants.</a:t>
            </a:r>
          </a:p>
          <a:p>
            <a:endParaRPr lang="en-SG" dirty="0"/>
          </a:p>
          <a:p>
            <a:r>
              <a:rPr lang="en-SG" dirty="0"/>
              <a:t>The overall ranking starting with the fastest is ORB followed by BRISK, SURF, AKAZE, SIFT, KAZE, SIFT-GeoDesc and finally SIFT-ContextDesc</a:t>
            </a:r>
          </a:p>
        </p:txBody>
      </p:sp>
      <p:sp>
        <p:nvSpPr>
          <p:cNvPr id="4" name="Slide Number Placeholder 3"/>
          <p:cNvSpPr>
            <a:spLocks noGrp="1"/>
          </p:cNvSpPr>
          <p:nvPr>
            <p:ph type="sldNum" sz="quarter" idx="5"/>
          </p:nvPr>
        </p:nvSpPr>
        <p:spPr/>
        <p:txBody>
          <a:bodyPr/>
          <a:lstStyle/>
          <a:p>
            <a:fld id="{30C2A9FE-5EBA-4293-AE92-73897FF79690}" type="slidenum">
              <a:rPr lang="en-SG" smtClean="0"/>
              <a:t>38</a:t>
            </a:fld>
            <a:endParaRPr lang="en-SG"/>
          </a:p>
        </p:txBody>
      </p:sp>
    </p:spTree>
    <p:extLst>
      <p:ext uri="{BB962C8B-B14F-4D97-AF65-F5344CB8AC3E}">
        <p14:creationId xmlns:p14="http://schemas.microsoft.com/office/powerpoint/2010/main" val="3941019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Up next we have the number of inlier matches against applied rotation and scale. And here are how the data were presented. The number of inlier matches were plotted against the transformation applied for each of the 8 algorithms. However, despite some evidently obvious observations as shown in these graphs like peaks in inlier matches in the rotation segment or drops in the scale segment. Evaluation from observation can be erroneous especially when many plots cross each other.</a:t>
            </a:r>
          </a:p>
        </p:txBody>
      </p:sp>
      <p:sp>
        <p:nvSpPr>
          <p:cNvPr id="4" name="Slide Number Placeholder 3"/>
          <p:cNvSpPr>
            <a:spLocks noGrp="1"/>
          </p:cNvSpPr>
          <p:nvPr>
            <p:ph type="sldNum" sz="quarter" idx="5"/>
          </p:nvPr>
        </p:nvSpPr>
        <p:spPr/>
        <p:txBody>
          <a:bodyPr/>
          <a:lstStyle/>
          <a:p>
            <a:fld id="{30C2A9FE-5EBA-4293-AE92-73897FF79690}" type="slidenum">
              <a:rPr lang="en-SG" smtClean="0"/>
              <a:t>39</a:t>
            </a:fld>
            <a:endParaRPr lang="en-SG"/>
          </a:p>
        </p:txBody>
      </p:sp>
    </p:spTree>
    <p:extLst>
      <p:ext uri="{BB962C8B-B14F-4D97-AF65-F5344CB8AC3E}">
        <p14:creationId xmlns:p14="http://schemas.microsoft.com/office/powerpoint/2010/main" val="3922047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Automation of warehouses is becoming increasingly popular recently due to technological advances as well as a shift in the consumer market with e-commerce leading the way. The benefits that automation brings about include fast, safe and error-free distribution, shorter time to market and ultimately lower costs to businesses and consumers.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When warehouses become increasingly automated, warehouse owners will need to invest in robots to carry out specific need such as </a:t>
            </a:r>
            <a:r>
              <a:rPr lang="en-SG" sz="1200" dirty="0" err="1"/>
              <a:t>santising</a:t>
            </a:r>
            <a:r>
              <a:rPr lang="en-SG" sz="1200" dirty="0"/>
              <a:t> an area or carrying out patrolling duties, and this diversifies the robot fleet that is to be engaged. However, different robot from different vendors will have different forms of communication which makes it challenging to adopt such a solution.</a:t>
            </a:r>
          </a:p>
          <a:p>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4</a:t>
            </a:fld>
            <a:endParaRPr lang="en-SG"/>
          </a:p>
        </p:txBody>
      </p:sp>
    </p:spTree>
    <p:extLst>
      <p:ext uri="{BB962C8B-B14F-4D97-AF65-F5344CB8AC3E}">
        <p14:creationId xmlns:p14="http://schemas.microsoft.com/office/powerpoint/2010/main" val="835421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 such, a metric was devised. Which is the ratio of the STDEV of inlier matches to the mean number of inlier matches for the whole segment for a single algorithm. The table on the right shows the ratio values for each of the 8 algorithms in the two test segments for image pair 1. The idea is that the lower the value, the more invariant the features are to rotation and scaling. From the processing of data, and using a threshold value of 0.25, the only two algorithms that managed to obtained satisfactory values were SIFT and SIFT-GeoDesc for the merging of all pairs.</a:t>
            </a:r>
          </a:p>
        </p:txBody>
      </p:sp>
      <p:sp>
        <p:nvSpPr>
          <p:cNvPr id="4" name="Slide Number Placeholder 3"/>
          <p:cNvSpPr>
            <a:spLocks noGrp="1"/>
          </p:cNvSpPr>
          <p:nvPr>
            <p:ph type="sldNum" sz="quarter" idx="5"/>
          </p:nvPr>
        </p:nvSpPr>
        <p:spPr/>
        <p:txBody>
          <a:bodyPr/>
          <a:lstStyle/>
          <a:p>
            <a:fld id="{30C2A9FE-5EBA-4293-AE92-73897FF79690}" type="slidenum">
              <a:rPr lang="en-SG" smtClean="0"/>
              <a:t>40</a:t>
            </a:fld>
            <a:endParaRPr lang="en-SG"/>
          </a:p>
        </p:txBody>
      </p:sp>
    </p:spTree>
    <p:extLst>
      <p:ext uri="{BB962C8B-B14F-4D97-AF65-F5344CB8AC3E}">
        <p14:creationId xmlns:p14="http://schemas.microsoft.com/office/powerpoint/2010/main" val="4243562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For the last of the performance indicators, the success rates, SIFT and SIFT-GeoDesc managed to successful stitched all pairs regardless of the selected applied transformation.</a:t>
            </a:r>
          </a:p>
        </p:txBody>
      </p:sp>
      <p:sp>
        <p:nvSpPr>
          <p:cNvPr id="4" name="Slide Number Placeholder 3"/>
          <p:cNvSpPr>
            <a:spLocks noGrp="1"/>
          </p:cNvSpPr>
          <p:nvPr>
            <p:ph type="sldNum" sz="quarter" idx="5"/>
          </p:nvPr>
        </p:nvSpPr>
        <p:spPr/>
        <p:txBody>
          <a:bodyPr/>
          <a:lstStyle/>
          <a:p>
            <a:fld id="{30C2A9FE-5EBA-4293-AE92-73897FF79690}" type="slidenum">
              <a:rPr lang="en-SG" smtClean="0"/>
              <a:t>41</a:t>
            </a:fld>
            <a:endParaRPr lang="en-SG"/>
          </a:p>
        </p:txBody>
      </p:sp>
    </p:spTree>
    <p:extLst>
      <p:ext uri="{BB962C8B-B14F-4D97-AF65-F5344CB8AC3E}">
        <p14:creationId xmlns:p14="http://schemas.microsoft.com/office/powerpoint/2010/main" val="428632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that the overall evaluation of the algorithms are as follows: Handcrafted variants are more computationally efficient than the learned variants. SIFT, SIFT-GeoDesc…..</a:t>
            </a:r>
          </a:p>
          <a:p>
            <a:endParaRPr lang="en-SG" dirty="0"/>
          </a:p>
          <a:p>
            <a:r>
              <a:rPr lang="en-SG" dirty="0"/>
              <a:t>From this, we would like inclined to say that SIFT and SIFT-GeoDesc would be the most suitable algorithms for merging of maps because a successful merged map is desirable in any case. However, one thing to note is that the test dataset is unlikely to accurately reflect actual scenarios due to its small sample size. As such, what was concluded here should stay within the boundaries of this test. Nonetheless, the evaluation has presented valuable information such as computational efficiencies between handcrafted and learned variants.</a:t>
            </a:r>
          </a:p>
        </p:txBody>
      </p:sp>
      <p:sp>
        <p:nvSpPr>
          <p:cNvPr id="4" name="Slide Number Placeholder 3"/>
          <p:cNvSpPr>
            <a:spLocks noGrp="1"/>
          </p:cNvSpPr>
          <p:nvPr>
            <p:ph type="sldNum" sz="quarter" idx="5"/>
          </p:nvPr>
        </p:nvSpPr>
        <p:spPr/>
        <p:txBody>
          <a:bodyPr/>
          <a:lstStyle/>
          <a:p>
            <a:fld id="{30C2A9FE-5EBA-4293-AE92-73897FF79690}" type="slidenum">
              <a:rPr lang="en-SG" smtClean="0"/>
              <a:t>42</a:t>
            </a:fld>
            <a:endParaRPr lang="en-SG"/>
          </a:p>
        </p:txBody>
      </p:sp>
    </p:spTree>
    <p:extLst>
      <p:ext uri="{BB962C8B-B14F-4D97-AF65-F5344CB8AC3E}">
        <p14:creationId xmlns:p14="http://schemas.microsoft.com/office/powerpoint/2010/main" val="535934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That is the end of the evaluation testing, the next phase is to finally come up with the actual product and address the limitations that were present in the first map merging tool that was created.</a:t>
            </a:r>
          </a:p>
        </p:txBody>
      </p:sp>
      <p:sp>
        <p:nvSpPr>
          <p:cNvPr id="4" name="Slide Number Placeholder 3"/>
          <p:cNvSpPr>
            <a:spLocks noGrp="1"/>
          </p:cNvSpPr>
          <p:nvPr>
            <p:ph type="sldNum" sz="quarter" idx="5"/>
          </p:nvPr>
        </p:nvSpPr>
        <p:spPr/>
        <p:txBody>
          <a:bodyPr/>
          <a:lstStyle/>
          <a:p>
            <a:fld id="{30C2A9FE-5EBA-4293-AE92-73897FF79690}" type="slidenum">
              <a:rPr lang="en-SG" smtClean="0"/>
              <a:t>43</a:t>
            </a:fld>
            <a:endParaRPr lang="en-SG"/>
          </a:p>
        </p:txBody>
      </p:sp>
    </p:spTree>
    <p:extLst>
      <p:ext uri="{BB962C8B-B14F-4D97-AF65-F5344CB8AC3E}">
        <p14:creationId xmlns:p14="http://schemas.microsoft.com/office/powerpoint/2010/main" val="461770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limitations were that images need to be supplied in their true order, and that only two images can be stitched per iteration.</a:t>
            </a:r>
          </a:p>
          <a:p>
            <a:endParaRPr lang="en-US" dirty="0"/>
          </a:p>
        </p:txBody>
      </p:sp>
      <p:sp>
        <p:nvSpPr>
          <p:cNvPr id="4" name="Slide Number Placeholder 3"/>
          <p:cNvSpPr>
            <a:spLocks noGrp="1"/>
          </p:cNvSpPr>
          <p:nvPr>
            <p:ph type="sldNum" sz="quarter" idx="5"/>
          </p:nvPr>
        </p:nvSpPr>
        <p:spPr/>
        <p:txBody>
          <a:bodyPr/>
          <a:lstStyle/>
          <a:p>
            <a:fld id="{30C2A9FE-5EBA-4293-AE92-73897FF79690}" type="slidenum">
              <a:rPr lang="en-SG" smtClean="0"/>
              <a:t>44</a:t>
            </a:fld>
            <a:endParaRPr lang="en-SG"/>
          </a:p>
        </p:txBody>
      </p:sp>
    </p:spTree>
    <p:extLst>
      <p:ext uri="{BB962C8B-B14F-4D97-AF65-F5344CB8AC3E}">
        <p14:creationId xmlns:p14="http://schemas.microsoft.com/office/powerpoint/2010/main" val="954059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bid to overcome this limitations, I chanced upon an open-source module that was provided by OpenCV an open-source computer vision library. The module is called Stitcher and it is an implementation of Mathew Brown and David Lowe’s automatic panoramic image stitcher tool called </a:t>
            </a:r>
            <a:r>
              <a:rPr lang="en-US" dirty="0" err="1"/>
              <a:t>autostitch</a:t>
            </a:r>
            <a:r>
              <a:rPr lang="en-US" dirty="0"/>
              <a:t>, and the class is able to stitch images regardless of the number of images and the order of input, what we were looking for in this phase. And as such the pipeline was extracted and tinkered with for the needs of the map merging tool.</a:t>
            </a:r>
          </a:p>
          <a:p>
            <a:endParaRPr lang="en-US" dirty="0"/>
          </a:p>
          <a:p>
            <a:r>
              <a:rPr lang="en-US" dirty="0"/>
              <a:t>The product is a multi-map stitcher class that succeeds the pair-map stitcher class</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45</a:t>
            </a:fld>
            <a:endParaRPr lang="en-SG"/>
          </a:p>
        </p:txBody>
      </p:sp>
    </p:spTree>
    <p:extLst>
      <p:ext uri="{BB962C8B-B14F-4D97-AF65-F5344CB8AC3E}">
        <p14:creationId xmlns:p14="http://schemas.microsoft.com/office/powerpoint/2010/main" val="3687074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is a brief overview of the main steps that are taken by the class. Starting with the same feature detection and description step, followed by matching. However the difference now is that pairwise matching is executed due to the presence of multiple input images. Each image is matched to every other image in the supplied set of images. </a:t>
            </a:r>
          </a:p>
          <a:p>
            <a:endParaRPr lang="en-SG" dirty="0"/>
          </a:p>
          <a:p>
            <a:r>
              <a:rPr lang="en-SG" dirty="0"/>
              <a:t>This is then followed by finding the largest component, that is the subset of images that will take part in the final merge. This is important as there can potentially be independent maps with no overlaps. </a:t>
            </a:r>
          </a:p>
          <a:p>
            <a:endParaRPr lang="en-SG" dirty="0"/>
          </a:p>
          <a:p>
            <a:r>
              <a:rPr lang="en-SG" dirty="0"/>
              <a:t>The next step is to compute the homography between relative images in the largest component found, and execute bundle adjustment on it to optimise the camera parameters. This is done by </a:t>
            </a:r>
            <a:r>
              <a:rPr lang="en-US" b="1" i="0" dirty="0">
                <a:solidFill>
                  <a:srgbClr val="202124"/>
                </a:solidFill>
                <a:effectLst/>
                <a:latin typeface="arial" panose="020B0604020202020204" pitchFamily="34" charset="0"/>
              </a:rPr>
              <a:t>minimizing the reprojection error between the image locations of observed and predicted image points</a:t>
            </a:r>
            <a:r>
              <a:rPr lang="en-US" b="0" i="0" dirty="0">
                <a:solidFill>
                  <a:srgbClr val="202124"/>
                </a:solidFill>
                <a:effectLst/>
                <a:latin typeface="arial" panose="020B0604020202020204" pitchFamily="34" charset="0"/>
              </a:rPr>
              <a:t>. </a:t>
            </a:r>
            <a:r>
              <a:rPr lang="en-SG" dirty="0"/>
              <a:t>This step is crucial as a concatenation of relative homographies will cause an accumulation of errors. </a:t>
            </a:r>
          </a:p>
          <a:p>
            <a:r>
              <a:rPr lang="en-SG" dirty="0"/>
              <a:t>The last step is to warp everything together into a global map.</a:t>
            </a:r>
          </a:p>
        </p:txBody>
      </p:sp>
      <p:sp>
        <p:nvSpPr>
          <p:cNvPr id="4" name="Slide Number Placeholder 3"/>
          <p:cNvSpPr>
            <a:spLocks noGrp="1"/>
          </p:cNvSpPr>
          <p:nvPr>
            <p:ph type="sldNum" sz="quarter" idx="5"/>
          </p:nvPr>
        </p:nvSpPr>
        <p:spPr/>
        <p:txBody>
          <a:bodyPr/>
          <a:lstStyle/>
          <a:p>
            <a:fld id="{30C2A9FE-5EBA-4293-AE92-73897FF79690}" type="slidenum">
              <a:rPr lang="en-SG" smtClean="0"/>
              <a:t>46</a:t>
            </a:fld>
            <a:endParaRPr lang="en-SG"/>
          </a:p>
        </p:txBody>
      </p:sp>
    </p:spTree>
    <p:extLst>
      <p:ext uri="{BB962C8B-B14F-4D97-AF65-F5344CB8AC3E}">
        <p14:creationId xmlns:p14="http://schemas.microsoft.com/office/powerpoint/2010/main" val="3126078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is the multi-map stitcher in action, and here we see the same overlapping regions brought about by the approach to panorama stitching.</a:t>
            </a:r>
          </a:p>
        </p:txBody>
      </p:sp>
      <p:sp>
        <p:nvSpPr>
          <p:cNvPr id="4" name="Slide Number Placeholder 3"/>
          <p:cNvSpPr>
            <a:spLocks noGrp="1"/>
          </p:cNvSpPr>
          <p:nvPr>
            <p:ph type="sldNum" sz="quarter" idx="5"/>
          </p:nvPr>
        </p:nvSpPr>
        <p:spPr/>
        <p:txBody>
          <a:bodyPr/>
          <a:lstStyle/>
          <a:p>
            <a:fld id="{30C2A9FE-5EBA-4293-AE92-73897FF79690}" type="slidenum">
              <a:rPr lang="en-SG" smtClean="0"/>
              <a:t>47</a:t>
            </a:fld>
            <a:endParaRPr lang="en-SG"/>
          </a:p>
        </p:txBody>
      </p:sp>
    </p:spTree>
    <p:extLst>
      <p:ext uri="{BB962C8B-B14F-4D97-AF65-F5344CB8AC3E}">
        <p14:creationId xmlns:p14="http://schemas.microsoft.com/office/powerpoint/2010/main" val="1203409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same approach was to create the same blended masks to recover the pixels that were overlapped and overwrite the final image.</a:t>
            </a:r>
          </a:p>
        </p:txBody>
      </p:sp>
      <p:sp>
        <p:nvSpPr>
          <p:cNvPr id="4" name="Slide Number Placeholder 3"/>
          <p:cNvSpPr>
            <a:spLocks noGrp="1"/>
          </p:cNvSpPr>
          <p:nvPr>
            <p:ph type="sldNum" sz="quarter" idx="5"/>
          </p:nvPr>
        </p:nvSpPr>
        <p:spPr/>
        <p:txBody>
          <a:bodyPr/>
          <a:lstStyle/>
          <a:p>
            <a:fld id="{30C2A9FE-5EBA-4293-AE92-73897FF79690}" type="slidenum">
              <a:rPr lang="en-SG" smtClean="0"/>
              <a:t>48</a:t>
            </a:fld>
            <a:endParaRPr lang="en-SG"/>
          </a:p>
        </p:txBody>
      </p:sp>
    </p:spTree>
    <p:extLst>
      <p:ext uri="{BB962C8B-B14F-4D97-AF65-F5344CB8AC3E}">
        <p14:creationId xmlns:p14="http://schemas.microsoft.com/office/powerpoint/2010/main" val="7594995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that the product is ready for testing.</a:t>
            </a:r>
          </a:p>
        </p:txBody>
      </p:sp>
      <p:sp>
        <p:nvSpPr>
          <p:cNvPr id="4" name="Slide Number Placeholder 3"/>
          <p:cNvSpPr>
            <a:spLocks noGrp="1"/>
          </p:cNvSpPr>
          <p:nvPr>
            <p:ph type="sldNum" sz="quarter" idx="5"/>
          </p:nvPr>
        </p:nvSpPr>
        <p:spPr/>
        <p:txBody>
          <a:bodyPr/>
          <a:lstStyle/>
          <a:p>
            <a:fld id="{30C2A9FE-5EBA-4293-AE92-73897FF79690}" type="slidenum">
              <a:rPr lang="en-SG" smtClean="0"/>
              <a:t>49</a:t>
            </a:fld>
            <a:endParaRPr lang="en-SG"/>
          </a:p>
        </p:txBody>
      </p:sp>
    </p:spTree>
    <p:extLst>
      <p:ext uri="{BB962C8B-B14F-4D97-AF65-F5344CB8AC3E}">
        <p14:creationId xmlns:p14="http://schemas.microsoft.com/office/powerpoint/2010/main" val="2139304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a:t>
            </a:r>
            <a:r>
              <a:rPr lang="en-US" dirty="0" err="1"/>
              <a:t>Synware</a:t>
            </a:r>
            <a:r>
              <a:rPr lang="en-US" dirty="0"/>
              <a:t>, the company that I am attached to for this FYP, is aiming to bridge this gap in communication by providing a common platform to overcome the communication incompatibility barrier. Referring to the figure on the right, the general idea that any kind of system can connect to the platform regardless of the protocol used, and as such, one system can communicate with another system smoothly.</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5</a:t>
            </a:fld>
            <a:endParaRPr lang="en-SG"/>
          </a:p>
        </p:txBody>
      </p:sp>
    </p:spTree>
    <p:extLst>
      <p:ext uri="{BB962C8B-B14F-4D97-AF65-F5344CB8AC3E}">
        <p14:creationId xmlns:p14="http://schemas.microsoft.com/office/powerpoint/2010/main" val="19967939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simulation test was executed using a warehouse world provided by Amazon in an open-source repository. The aim was to create multiple overlapping maps for merging, and the robot used here was the MiR100 provided by Mobile Industrial Robots. The GIF on the right shows</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50</a:t>
            </a:fld>
            <a:endParaRPr lang="en-SG"/>
          </a:p>
        </p:txBody>
      </p:sp>
    </p:spTree>
    <p:extLst>
      <p:ext uri="{BB962C8B-B14F-4D97-AF65-F5344CB8AC3E}">
        <p14:creationId xmlns:p14="http://schemas.microsoft.com/office/powerpoint/2010/main" val="2920735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due to the long range LIDAR capabilities of the MiR100 robot, a much larger warehouse was created by cloning the same amazon warehouse. In addition to that, new objects such as pallet movers and a crane were added from the Gazebo library.</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51</a:t>
            </a:fld>
            <a:endParaRPr lang="en-SG"/>
          </a:p>
        </p:txBody>
      </p:sp>
    </p:spTree>
    <p:extLst>
      <p:ext uri="{BB962C8B-B14F-4D97-AF65-F5344CB8AC3E}">
        <p14:creationId xmlns:p14="http://schemas.microsoft.com/office/powerpoint/2010/main" val="1548809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Four overlapping partial maps were created and merged together to form one whole map that was observed to be close to ground truth.</a:t>
            </a:r>
          </a:p>
          <a:p>
            <a:endParaRPr lang="en-SG" dirty="0"/>
          </a:p>
          <a:p>
            <a:r>
              <a:rPr lang="en-SG" dirty="0"/>
              <a:t>The algorithm used here was SIFT</a:t>
            </a:r>
          </a:p>
        </p:txBody>
      </p:sp>
      <p:sp>
        <p:nvSpPr>
          <p:cNvPr id="4" name="Slide Number Placeholder 3"/>
          <p:cNvSpPr>
            <a:spLocks noGrp="1"/>
          </p:cNvSpPr>
          <p:nvPr>
            <p:ph type="sldNum" sz="quarter" idx="5"/>
          </p:nvPr>
        </p:nvSpPr>
        <p:spPr/>
        <p:txBody>
          <a:bodyPr/>
          <a:lstStyle/>
          <a:p>
            <a:fld id="{30C2A9FE-5EBA-4293-AE92-73897FF79690}" type="slidenum">
              <a:rPr lang="en-SG" smtClean="0"/>
              <a:t>52</a:t>
            </a:fld>
            <a:endParaRPr lang="en-SG"/>
          </a:p>
        </p:txBody>
      </p:sp>
    </p:spTree>
    <p:extLst>
      <p:ext uri="{BB962C8B-B14F-4D97-AF65-F5344CB8AC3E}">
        <p14:creationId xmlns:p14="http://schemas.microsoft.com/office/powerpoint/2010/main" val="1688749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From the incorporation of the 8 algorithms, the only algorithm that failed the merge was SIFT-ContextDesc. This is most likely due to the detection of a very low number of matches found that led to an increased likelihood of a generation of a nonoptimal transformation function. Referring to the table at the bottom, we can see that SURF detected a much larger number of matches which led to a successful merge. </a:t>
            </a:r>
          </a:p>
          <a:p>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53</a:t>
            </a:fld>
            <a:endParaRPr lang="en-SG"/>
          </a:p>
        </p:txBody>
      </p:sp>
    </p:spTree>
    <p:extLst>
      <p:ext uri="{BB962C8B-B14F-4D97-AF65-F5344CB8AC3E}">
        <p14:creationId xmlns:p14="http://schemas.microsoft.com/office/powerpoint/2010/main" val="8001021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this is how the failed merge looked like. </a:t>
            </a:r>
          </a:p>
        </p:txBody>
      </p:sp>
      <p:sp>
        <p:nvSpPr>
          <p:cNvPr id="4" name="Slide Number Placeholder 3"/>
          <p:cNvSpPr>
            <a:spLocks noGrp="1"/>
          </p:cNvSpPr>
          <p:nvPr>
            <p:ph type="sldNum" sz="quarter" idx="5"/>
          </p:nvPr>
        </p:nvSpPr>
        <p:spPr/>
        <p:txBody>
          <a:bodyPr/>
          <a:lstStyle/>
          <a:p>
            <a:fld id="{30C2A9FE-5EBA-4293-AE92-73897FF79690}" type="slidenum">
              <a:rPr lang="en-SG" smtClean="0"/>
              <a:t>54</a:t>
            </a:fld>
            <a:endParaRPr lang="en-SG"/>
          </a:p>
        </p:txBody>
      </p:sp>
    </p:spTree>
    <p:extLst>
      <p:ext uri="{BB962C8B-B14F-4D97-AF65-F5344CB8AC3E}">
        <p14:creationId xmlns:p14="http://schemas.microsoft.com/office/powerpoint/2010/main" val="31343061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that’s all for the testing of the multi-stitcher class</a:t>
            </a:r>
          </a:p>
        </p:txBody>
      </p:sp>
      <p:sp>
        <p:nvSpPr>
          <p:cNvPr id="4" name="Slide Number Placeholder 3"/>
          <p:cNvSpPr>
            <a:spLocks noGrp="1"/>
          </p:cNvSpPr>
          <p:nvPr>
            <p:ph type="sldNum" sz="quarter" idx="5"/>
          </p:nvPr>
        </p:nvSpPr>
        <p:spPr/>
        <p:txBody>
          <a:bodyPr/>
          <a:lstStyle/>
          <a:p>
            <a:fld id="{30C2A9FE-5EBA-4293-AE92-73897FF79690}" type="slidenum">
              <a:rPr lang="en-SG" smtClean="0"/>
              <a:t>55</a:t>
            </a:fld>
            <a:endParaRPr lang="en-SG"/>
          </a:p>
        </p:txBody>
      </p:sp>
    </p:spTree>
    <p:extLst>
      <p:ext uri="{BB962C8B-B14F-4D97-AF65-F5344CB8AC3E}">
        <p14:creationId xmlns:p14="http://schemas.microsoft.com/office/powerpoint/2010/main" val="17421742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All in all, a map merging tool was created and was shown to be capable of stitching multiple partial overlapping maps regardless of the quantity and order of input. The incorporation of several feature-detector-descriptor algorithms also gives users an option of a multi-pronged to tackle the map merging problem.</a:t>
            </a:r>
          </a:p>
          <a:p>
            <a:endParaRPr lang="en-SG" dirty="0"/>
          </a:p>
          <a:p>
            <a:r>
              <a:rPr lang="en-SG" dirty="0"/>
              <a:t>For future improvements, I would like to suggest making the multi-stitcher class to execute repeatedly as the mapping process is being executed. This is because users will very likely be uncertain of the amount of overlap required for each map, and different environments will most likely have different levels of features which changes the minimum amount of overlap required for a good stitch. Furthermore, this deliverable focuses on the merging of 2-dimensional maps, it will be good to move towards 3-dimensional maps and combine them together to have a better representation of the environment (SAR) </a:t>
            </a:r>
          </a:p>
        </p:txBody>
      </p:sp>
      <p:sp>
        <p:nvSpPr>
          <p:cNvPr id="4" name="Slide Number Placeholder 3"/>
          <p:cNvSpPr>
            <a:spLocks noGrp="1"/>
          </p:cNvSpPr>
          <p:nvPr>
            <p:ph type="sldNum" sz="quarter" idx="5"/>
          </p:nvPr>
        </p:nvSpPr>
        <p:spPr/>
        <p:txBody>
          <a:bodyPr/>
          <a:lstStyle/>
          <a:p>
            <a:fld id="{30C2A9FE-5EBA-4293-AE92-73897FF79690}" type="slidenum">
              <a:rPr lang="en-SG" smtClean="0"/>
              <a:t>56</a:t>
            </a:fld>
            <a:endParaRPr lang="en-SG"/>
          </a:p>
        </p:txBody>
      </p:sp>
    </p:spTree>
    <p:extLst>
      <p:ext uri="{BB962C8B-B14F-4D97-AF65-F5344CB8AC3E}">
        <p14:creationId xmlns:p14="http://schemas.microsoft.com/office/powerpoint/2010/main" val="16155655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With that, the two project deliverables and their methodologies have been presented.</a:t>
            </a:r>
          </a:p>
        </p:txBody>
      </p:sp>
      <p:sp>
        <p:nvSpPr>
          <p:cNvPr id="4" name="Slide Number Placeholder 3"/>
          <p:cNvSpPr>
            <a:spLocks noGrp="1"/>
          </p:cNvSpPr>
          <p:nvPr>
            <p:ph type="sldNum" sz="quarter" idx="5"/>
          </p:nvPr>
        </p:nvSpPr>
        <p:spPr/>
        <p:txBody>
          <a:bodyPr/>
          <a:lstStyle/>
          <a:p>
            <a:fld id="{30C2A9FE-5EBA-4293-AE92-73897FF79690}" type="slidenum">
              <a:rPr lang="en-SG" smtClean="0"/>
              <a:t>57</a:t>
            </a:fld>
            <a:endParaRPr lang="en-SG"/>
          </a:p>
        </p:txBody>
      </p:sp>
    </p:spTree>
    <p:extLst>
      <p:ext uri="{BB962C8B-B14F-4D97-AF65-F5344CB8AC3E}">
        <p14:creationId xmlns:p14="http://schemas.microsoft.com/office/powerpoint/2010/main" val="32414116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Moving on to the project conclusion.</a:t>
            </a:r>
          </a:p>
        </p:txBody>
      </p:sp>
      <p:sp>
        <p:nvSpPr>
          <p:cNvPr id="4" name="Slide Number Placeholder 3"/>
          <p:cNvSpPr>
            <a:spLocks noGrp="1"/>
          </p:cNvSpPr>
          <p:nvPr>
            <p:ph type="sldNum" sz="quarter" idx="5"/>
          </p:nvPr>
        </p:nvSpPr>
        <p:spPr/>
        <p:txBody>
          <a:bodyPr/>
          <a:lstStyle/>
          <a:p>
            <a:fld id="{30C2A9FE-5EBA-4293-AE92-73897FF79690}" type="slidenum">
              <a:rPr lang="en-SG" smtClean="0"/>
              <a:t>58</a:t>
            </a:fld>
            <a:endParaRPr lang="en-SG"/>
          </a:p>
        </p:txBody>
      </p:sp>
    </p:spTree>
    <p:extLst>
      <p:ext uri="{BB962C8B-B14F-4D97-AF65-F5344CB8AC3E}">
        <p14:creationId xmlns:p14="http://schemas.microsoft.com/office/powerpoint/2010/main" val="4245678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All in all two items were created for the deliverables of this FYP. The communication bridge was created in an attempt to bridge the gap in communication incompatibility, and it was created to be robust to different communication protocols. The communication bridge came in the form of a dual-component structure which reduced the need for extensive modifications when faced with a different protocol.</a:t>
            </a:r>
          </a:p>
          <a:p>
            <a:endParaRPr lang="en-SG" dirty="0"/>
          </a:p>
          <a:p>
            <a:r>
              <a:rPr lang="en-SG" dirty="0"/>
              <a:t>On the other hand, the map merging tool was created as a value-adding utility for the Syncware Platform, and was tested to be able to maps regardless of the quantity and the order of input. The special feature of this tool is that it incorporates the 8 algorithms for the users to utilise and have an option of a multi-pronged approach to tackling the map merging problem.</a:t>
            </a:r>
          </a:p>
        </p:txBody>
      </p:sp>
      <p:sp>
        <p:nvSpPr>
          <p:cNvPr id="4" name="Slide Number Placeholder 3"/>
          <p:cNvSpPr>
            <a:spLocks noGrp="1"/>
          </p:cNvSpPr>
          <p:nvPr>
            <p:ph type="sldNum" sz="quarter" idx="5"/>
          </p:nvPr>
        </p:nvSpPr>
        <p:spPr/>
        <p:txBody>
          <a:bodyPr/>
          <a:lstStyle/>
          <a:p>
            <a:fld id="{30C2A9FE-5EBA-4293-AE92-73897FF79690}" type="slidenum">
              <a:rPr lang="en-SG" smtClean="0"/>
              <a:t>59</a:t>
            </a:fld>
            <a:endParaRPr lang="en-SG"/>
          </a:p>
        </p:txBody>
      </p:sp>
    </p:spTree>
    <p:extLst>
      <p:ext uri="{BB962C8B-B14F-4D97-AF65-F5344CB8AC3E}">
        <p14:creationId xmlns:p14="http://schemas.microsoft.com/office/powerpoint/2010/main" val="380486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when multiple different robots are brought together, the presence of different communication protocols will need some support requirements. In this aspect, communication bridges that are key to bridging the communication gap to operate different kinds of robots as a whole.</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6</a:t>
            </a:fld>
            <a:endParaRPr lang="en-SG"/>
          </a:p>
        </p:txBody>
      </p:sp>
    </p:spTree>
    <p:extLst>
      <p:ext uri="{BB962C8B-B14F-4D97-AF65-F5344CB8AC3E}">
        <p14:creationId xmlns:p14="http://schemas.microsoft.com/office/powerpoint/2010/main" val="82144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bridging this communication gap, Syncware aims to create an </a:t>
            </a:r>
            <a:r>
              <a:rPr lang="en-US" dirty="0" err="1"/>
              <a:t>optimised</a:t>
            </a:r>
            <a:r>
              <a:rPr lang="en-US" dirty="0"/>
              <a:t> fleet manager that is able to operate and orchestrate multiple robots from different vendors. And this starts with the creation of the communication bridge.</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7</a:t>
            </a:fld>
            <a:endParaRPr lang="en-SG"/>
          </a:p>
        </p:txBody>
      </p:sp>
    </p:spTree>
    <p:extLst>
      <p:ext uri="{BB962C8B-B14F-4D97-AF65-F5344CB8AC3E}">
        <p14:creationId xmlns:p14="http://schemas.microsoft.com/office/powerpoint/2010/main" val="1970402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the Syncware Platform, also coming in the form of a Graphical User Interface (GUI), will also host a bunch of other utilities such as dashboards to help add value to the whole user experience. For this project in addition to the creation of the communication bridge, I was tasked to create a map merging tool.</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8</a:t>
            </a:fld>
            <a:endParaRPr lang="en-SG"/>
          </a:p>
        </p:txBody>
      </p:sp>
    </p:spTree>
    <p:extLst>
      <p:ext uri="{BB962C8B-B14F-4D97-AF65-F5344CB8AC3E}">
        <p14:creationId xmlns:p14="http://schemas.microsoft.com/office/powerpoint/2010/main" val="4217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 map merging tool does, is that it basically takes multiple overlapping maps and puts them together into a full map. The benefits that this can bring about is that it reduces the amount of time spent on the mapping process. It is more efficient to map a substantially large enclosed environment with a robot fleet which can operate simultaneously than to carry out the mapping with a single robot. Furthermore, this potentially allows for post mapping modifications such as rectifying erroneous areas in the merged map. The user just needs to map out the corresponding area that was of question and carry out the map merging process with the new set of sub-maps. And these are what motivates the creation of the tool</a:t>
            </a:r>
            <a:endParaRPr lang="en-SG" dirty="0"/>
          </a:p>
        </p:txBody>
      </p:sp>
      <p:sp>
        <p:nvSpPr>
          <p:cNvPr id="4" name="Slide Number Placeholder 3"/>
          <p:cNvSpPr>
            <a:spLocks noGrp="1"/>
          </p:cNvSpPr>
          <p:nvPr>
            <p:ph type="sldNum" sz="quarter" idx="5"/>
          </p:nvPr>
        </p:nvSpPr>
        <p:spPr/>
        <p:txBody>
          <a:bodyPr/>
          <a:lstStyle/>
          <a:p>
            <a:fld id="{30C2A9FE-5EBA-4293-AE92-73897FF79690}" type="slidenum">
              <a:rPr lang="en-SG" smtClean="0"/>
              <a:t>9</a:t>
            </a:fld>
            <a:endParaRPr lang="en-SG"/>
          </a:p>
        </p:txBody>
      </p:sp>
    </p:spTree>
    <p:extLst>
      <p:ext uri="{BB962C8B-B14F-4D97-AF65-F5344CB8AC3E}">
        <p14:creationId xmlns:p14="http://schemas.microsoft.com/office/powerpoint/2010/main" val="251679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239D91-FA18-4A2E-B418-E4E6C38B5B98}" type="datetime1">
              <a:rPr lang="en-SG" smtClean="0"/>
              <a:t>25/5/2022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133759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671674-6A37-4D4C-B757-263BFE3841EC}" type="datetime1">
              <a:rPr lang="en-SG" smtClean="0"/>
              <a:t>25/5/2022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1954877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0C1728-BDBE-4419-B135-0DCED81CABAD}" type="datetime1">
              <a:rPr lang="en-SG" smtClean="0"/>
              <a:t>25/5/2022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44954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55241A-0020-4EA9-A26E-82328B9AE166}" type="datetime1">
              <a:rPr lang="en-SG" smtClean="0"/>
              <a:t>25/5/2022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995352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244A7C-03FC-4593-A85A-A570C0BD2AB8}" type="datetime1">
              <a:rPr lang="en-SG" smtClean="0"/>
              <a:t>25/5/2022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3864492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7F6646-7741-4738-BEC8-22F4A0FC19FF}" type="datetime1">
              <a:rPr lang="en-SG" smtClean="0"/>
              <a:t>25/5/2022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2424475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0B0AA9-3CB3-4266-9EB2-F84A2A5FF3DF}" type="datetime1">
              <a:rPr lang="en-SG" smtClean="0"/>
              <a:t>25/5/2022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3711932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42BDAA-F3FC-43EC-971B-B2333CE793AC}" type="datetime1">
              <a:rPr lang="en-SG" smtClean="0"/>
              <a:t>25/5/2022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3834107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90D056-ED68-447A-9D47-9DB75AF97CDC}" type="datetime1">
              <a:rPr lang="en-SG" smtClean="0"/>
              <a:t>25/5/2022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798605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7B82A0-EECC-4C72-A261-10DE36AC9610}" type="datetime1">
              <a:rPr lang="en-SG" smtClean="0"/>
              <a:t>25/5/2022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1176049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D489BE-ABFE-46D7-B43E-C06B16A14DD6}" type="datetime1">
              <a:rPr lang="en-SG" smtClean="0"/>
              <a:t>25/5/2022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459A2958-80F3-4CB4-8669-AAD9B9B03EB4}" type="slidenum">
              <a:rPr lang="en-SG" smtClean="0"/>
              <a:t>‹#›</a:t>
            </a:fld>
            <a:endParaRPr lang="en-SG"/>
          </a:p>
        </p:txBody>
      </p:sp>
    </p:spTree>
    <p:extLst>
      <p:ext uri="{BB962C8B-B14F-4D97-AF65-F5344CB8AC3E}">
        <p14:creationId xmlns:p14="http://schemas.microsoft.com/office/powerpoint/2010/main" val="3626819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AF67EB-A3B2-48FF-8A2B-AAF1F075D589}" type="datetime1">
              <a:rPr lang="en-SG" smtClean="0"/>
              <a:t>25/5/2022</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A2958-80F3-4CB4-8669-AAD9B9B03EB4}" type="slidenum">
              <a:rPr lang="en-SG" smtClean="0"/>
              <a:t>‹#›</a:t>
            </a:fld>
            <a:endParaRPr lang="en-SG"/>
          </a:p>
        </p:txBody>
      </p:sp>
    </p:spTree>
    <p:extLst>
      <p:ext uri="{BB962C8B-B14F-4D97-AF65-F5344CB8AC3E}">
        <p14:creationId xmlns:p14="http://schemas.microsoft.com/office/powerpoint/2010/main" val="2783845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1.png"/><Relationship Id="rId7"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1.png"/><Relationship Id="rId7"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1.png"/><Relationship Id="rId7"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2.gif"/></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69.emf"/></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image" Target="../media/image75.jpe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6E7D2-B74B-4B81-B6E9-694A413D8156}"/>
              </a:ext>
            </a:extLst>
          </p:cNvPr>
          <p:cNvSpPr>
            <a:spLocks noGrp="1"/>
          </p:cNvSpPr>
          <p:nvPr>
            <p:ph type="ctrTitle"/>
          </p:nvPr>
        </p:nvSpPr>
        <p:spPr>
          <a:xfrm>
            <a:off x="1524000" y="1214588"/>
            <a:ext cx="9144000" cy="1420427"/>
          </a:xfrm>
          <a:ln>
            <a:solidFill>
              <a:schemeClr val="tx1"/>
            </a:solidFill>
          </a:ln>
        </p:spPr>
        <p:txBody>
          <a:bodyPr>
            <a:normAutofit/>
          </a:bodyPr>
          <a:lstStyle/>
          <a:p>
            <a:pPr>
              <a:lnSpc>
                <a:spcPct val="100000"/>
              </a:lnSpc>
            </a:pPr>
            <a:r>
              <a:rPr lang="en-US" sz="4400" b="1" dirty="0">
                <a:latin typeface="+mn-lt"/>
                <a:cs typeface="Arial" panose="020B0604020202020204" pitchFamily="34" charset="0"/>
              </a:rPr>
              <a:t>Final Year Project</a:t>
            </a:r>
            <a:br>
              <a:rPr lang="en-US" sz="4400" b="1" dirty="0">
                <a:latin typeface="+mn-lt"/>
                <a:cs typeface="Arial" panose="020B0604020202020204" pitchFamily="34" charset="0"/>
              </a:rPr>
            </a:br>
            <a:r>
              <a:rPr lang="en-US" sz="3600" i="1" dirty="0">
                <a:latin typeface="+mn-lt"/>
                <a:cs typeface="Arial" panose="020B0604020202020204" pitchFamily="34" charset="0"/>
              </a:rPr>
              <a:t>Final Presentation</a:t>
            </a:r>
            <a:endParaRPr lang="en-SG" sz="4400" i="1" dirty="0">
              <a:latin typeface="+mn-lt"/>
              <a:cs typeface="Arial" panose="020B0604020202020204" pitchFamily="34" charset="0"/>
            </a:endParaRPr>
          </a:p>
        </p:txBody>
      </p:sp>
      <p:sp>
        <p:nvSpPr>
          <p:cNvPr id="3" name="Subtitle 2">
            <a:extLst>
              <a:ext uri="{FF2B5EF4-FFF2-40B4-BE49-F238E27FC236}">
                <a16:creationId xmlns:a16="http://schemas.microsoft.com/office/drawing/2014/main" id="{98D64204-B382-4357-A496-25046B324145}"/>
              </a:ext>
            </a:extLst>
          </p:cNvPr>
          <p:cNvSpPr>
            <a:spLocks noGrp="1"/>
          </p:cNvSpPr>
          <p:nvPr>
            <p:ph type="subTitle" idx="1"/>
          </p:nvPr>
        </p:nvSpPr>
        <p:spPr>
          <a:xfrm>
            <a:off x="2752078" y="4450888"/>
            <a:ext cx="6741110" cy="1874452"/>
          </a:xfrm>
          <a:ln>
            <a:solidFill>
              <a:schemeClr val="tx1"/>
            </a:solidFill>
          </a:ln>
        </p:spPr>
        <p:txBody>
          <a:bodyPr>
            <a:normAutofit fontScale="92500" lnSpcReduction="10000"/>
          </a:bodyPr>
          <a:lstStyle/>
          <a:p>
            <a:pPr algn="l">
              <a:lnSpc>
                <a:spcPct val="110000"/>
              </a:lnSpc>
            </a:pPr>
            <a:r>
              <a:rPr lang="en-US" dirty="0"/>
              <a:t>Student Name: 		</a:t>
            </a:r>
            <a:r>
              <a:rPr lang="en-US" u="sng" dirty="0"/>
              <a:t>Lau Ler Young Ryan (A0183860Y)</a:t>
            </a:r>
          </a:p>
          <a:p>
            <a:pPr algn="l">
              <a:lnSpc>
                <a:spcPct val="110000"/>
              </a:lnSpc>
            </a:pPr>
            <a:r>
              <a:rPr lang="en-US" dirty="0"/>
              <a:t>Internal Supervisor: 	</a:t>
            </a:r>
            <a:r>
              <a:rPr lang="en-US" u="sng" dirty="0"/>
              <a:t>Prof. Marcelo H. Ang Jr.</a:t>
            </a:r>
          </a:p>
          <a:p>
            <a:pPr algn="l">
              <a:lnSpc>
                <a:spcPct val="110000"/>
              </a:lnSpc>
            </a:pPr>
            <a:r>
              <a:rPr lang="en-US" dirty="0"/>
              <a:t>Internal Co-supervisor:	</a:t>
            </a:r>
            <a:r>
              <a:rPr lang="en-US" u="sng" dirty="0"/>
              <a:t>Assoc. Prof. Chen Chao Yu Peter</a:t>
            </a:r>
            <a:endParaRPr lang="en-US" dirty="0"/>
          </a:p>
          <a:p>
            <a:pPr algn="l">
              <a:lnSpc>
                <a:spcPct val="110000"/>
              </a:lnSpc>
            </a:pPr>
            <a:r>
              <a:rPr lang="en-US" dirty="0"/>
              <a:t>External Supervisor: 	</a:t>
            </a:r>
            <a:r>
              <a:rPr lang="en-US" u="sng" dirty="0"/>
              <a:t>Walter Frank Pintor Ortiz</a:t>
            </a:r>
            <a:endParaRPr lang="en-SG" u="sng" dirty="0"/>
          </a:p>
        </p:txBody>
      </p:sp>
      <p:pic>
        <p:nvPicPr>
          <p:cNvPr id="1026" name="Picture 2" descr="National University Of Singapore (NUS) – Logos Download">
            <a:extLst>
              <a:ext uri="{FF2B5EF4-FFF2-40B4-BE49-F238E27FC236}">
                <a16:creationId xmlns:a16="http://schemas.microsoft.com/office/drawing/2014/main" id="{2F7E0A6C-7C24-4D82-95C3-6362A040B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4203" y="231952"/>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F1CE20C-1623-48C0-9FE7-2E3ADA1DAD88}"/>
              </a:ext>
            </a:extLst>
          </p:cNvPr>
          <p:cNvSpPr txBox="1">
            <a:spLocks/>
          </p:cNvSpPr>
          <p:nvPr/>
        </p:nvSpPr>
        <p:spPr>
          <a:xfrm>
            <a:off x="1644380" y="2635015"/>
            <a:ext cx="9144000" cy="15042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US" sz="3400" dirty="0">
                <a:latin typeface="+mn-lt"/>
                <a:cs typeface="Arial" panose="020B0604020202020204" pitchFamily="34" charset="0"/>
              </a:rPr>
              <a:t>Robotic Agnostic Fleet Manager Optimizer: </a:t>
            </a:r>
          </a:p>
          <a:p>
            <a:pPr>
              <a:lnSpc>
                <a:spcPct val="120000"/>
              </a:lnSpc>
            </a:pPr>
            <a:r>
              <a:rPr lang="en-US" sz="3400" dirty="0">
                <a:latin typeface="+mn-lt"/>
                <a:cs typeface="Arial" panose="020B0604020202020204" pitchFamily="34" charset="0"/>
              </a:rPr>
              <a:t>Fleet Management Connectivity and Map Merging</a:t>
            </a:r>
            <a:endParaRPr lang="en-SG" sz="3400" dirty="0">
              <a:latin typeface="+mn-lt"/>
              <a:cs typeface="Arial" panose="020B0604020202020204" pitchFamily="34" charset="0"/>
            </a:endParaRPr>
          </a:p>
        </p:txBody>
      </p:sp>
    </p:spTree>
    <p:extLst>
      <p:ext uri="{BB962C8B-B14F-4D97-AF65-F5344CB8AC3E}">
        <p14:creationId xmlns:p14="http://schemas.microsoft.com/office/powerpoint/2010/main" val="602991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1012005" y="2529501"/>
            <a:ext cx="10515600" cy="1179589"/>
          </a:xfrm>
          <a:solidFill>
            <a:schemeClr val="accent6">
              <a:lumMod val="20000"/>
              <a:lumOff val="80000"/>
            </a:schemeClr>
          </a:solidFill>
          <a:ln w="28575">
            <a:solidFill>
              <a:schemeClr val="tx1"/>
            </a:solidFill>
          </a:ln>
        </p:spPr>
        <p:txBody>
          <a:bodyPr>
            <a:normAutofit/>
          </a:bodyPr>
          <a:lstStyle/>
          <a:p>
            <a:pPr algn="ctr"/>
            <a:r>
              <a:rPr lang="en-US" sz="4800" dirty="0">
                <a:latin typeface="+mn-lt"/>
              </a:rPr>
              <a:t>Project Deliverables</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10</a:t>
            </a:fld>
            <a:endParaRPr lang="en-SG"/>
          </a:p>
        </p:txBody>
      </p:sp>
      <p:cxnSp>
        <p:nvCxnSpPr>
          <p:cNvPr id="7" name="Connector: Elbow 6">
            <a:extLst>
              <a:ext uri="{FF2B5EF4-FFF2-40B4-BE49-F238E27FC236}">
                <a16:creationId xmlns:a16="http://schemas.microsoft.com/office/drawing/2014/main" id="{ACE1A1D0-7F0D-4591-9835-303C48FA80EA}"/>
              </a:ext>
            </a:extLst>
          </p:cNvPr>
          <p:cNvCxnSpPr>
            <a:cxnSpLocks/>
            <a:stCxn id="2" idx="2"/>
            <a:endCxn id="11" idx="0"/>
          </p:cNvCxnSpPr>
          <p:nvPr/>
        </p:nvCxnSpPr>
        <p:spPr>
          <a:xfrm rot="5400000">
            <a:off x="4654192" y="3069407"/>
            <a:ext cx="975930" cy="225529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AD5097E-338C-4340-9275-68681C6AB19E}"/>
              </a:ext>
            </a:extLst>
          </p:cNvPr>
          <p:cNvSpPr/>
          <p:nvPr/>
        </p:nvSpPr>
        <p:spPr>
          <a:xfrm>
            <a:off x="2390216" y="4685020"/>
            <a:ext cx="3248586" cy="365126"/>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cxnSp>
        <p:nvCxnSpPr>
          <p:cNvPr id="17" name="Connector: Elbow 16">
            <a:extLst>
              <a:ext uri="{FF2B5EF4-FFF2-40B4-BE49-F238E27FC236}">
                <a16:creationId xmlns:a16="http://schemas.microsoft.com/office/drawing/2014/main" id="{2FEFB36B-9960-4BF9-A033-338DC641342F}"/>
              </a:ext>
            </a:extLst>
          </p:cNvPr>
          <p:cNvCxnSpPr>
            <a:cxnSpLocks/>
            <a:stCxn id="2" idx="2"/>
            <a:endCxn id="18" idx="0"/>
          </p:cNvCxnSpPr>
          <p:nvPr/>
        </p:nvCxnSpPr>
        <p:spPr>
          <a:xfrm rot="16200000" flipH="1">
            <a:off x="7014420" y="2964475"/>
            <a:ext cx="971151" cy="246038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3FC0D36-92CB-4A55-B170-644EB44149CA}"/>
              </a:ext>
            </a:extLst>
          </p:cNvPr>
          <p:cNvSpPr/>
          <p:nvPr/>
        </p:nvSpPr>
        <p:spPr>
          <a:xfrm>
            <a:off x="7362358" y="4680241"/>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48549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grpId="1" nodeType="clickEffect">
                                  <p:stCondLst>
                                    <p:cond delay="0"/>
                                  </p:stCondLst>
                                  <p:childTnLst>
                                    <p:animClr clrSpc="rgb" dir="cw">
                                      <p:cBhvr override="childStyle">
                                        <p:cTn id="20" dur="250" autoRev="1" fill="remove"/>
                                        <p:tgtEl>
                                          <p:spTgt spid="11"/>
                                        </p:tgtEl>
                                        <p:attrNameLst>
                                          <p:attrName>style.color</p:attrName>
                                        </p:attrNameLst>
                                      </p:cBhvr>
                                      <p:to>
                                        <a:schemeClr val="bg1"/>
                                      </p:to>
                                    </p:animClr>
                                    <p:animClr clrSpc="rgb" dir="cw">
                                      <p:cBhvr>
                                        <p:cTn id="21" dur="250" autoRev="1" fill="remove"/>
                                        <p:tgtEl>
                                          <p:spTgt spid="11"/>
                                        </p:tgtEl>
                                        <p:attrNameLst>
                                          <p:attrName>fillcolor</p:attrName>
                                        </p:attrNameLst>
                                      </p:cBhvr>
                                      <p:to>
                                        <a:schemeClr val="bg1"/>
                                      </p:to>
                                    </p:animClr>
                                    <p:set>
                                      <p:cBhvr>
                                        <p:cTn id="22" dur="250" autoRev="1" fill="remove"/>
                                        <p:tgtEl>
                                          <p:spTgt spid="11"/>
                                        </p:tgtEl>
                                        <p:attrNameLst>
                                          <p:attrName>fill.type</p:attrName>
                                        </p:attrNameLst>
                                      </p:cBhvr>
                                      <p:to>
                                        <p:strVal val="solid"/>
                                      </p:to>
                                    </p:set>
                                    <p:set>
                                      <p:cBhvr>
                                        <p:cTn id="23" dur="250" autoRev="1" fill="remove"/>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765544" y="2784015"/>
            <a:ext cx="10501896" cy="1117600"/>
          </a:xfrm>
          <a:ln w="28575">
            <a:solidFill>
              <a:schemeClr val="tx1"/>
            </a:solidFill>
          </a:ln>
        </p:spPr>
        <p:txBody>
          <a:bodyPr>
            <a:normAutofit/>
          </a:bodyPr>
          <a:lstStyle/>
          <a:p>
            <a:r>
              <a:rPr lang="en-US" sz="4800" dirty="0">
                <a:latin typeface="+mn-lt"/>
              </a:rPr>
              <a:t>      Project Deliverable</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11</a:t>
            </a:fld>
            <a:endParaRPr lang="en-SG"/>
          </a:p>
        </p:txBody>
      </p: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AD5097E-338C-4340-9275-68681C6AB19E}"/>
              </a:ext>
            </a:extLst>
          </p:cNvPr>
          <p:cNvSpPr/>
          <p:nvPr/>
        </p:nvSpPr>
        <p:spPr>
          <a:xfrm>
            <a:off x="6565974" y="3038086"/>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C3E068B6-4437-4D94-9012-F86BB7D02268}"/>
              </a:ext>
            </a:extLst>
          </p:cNvPr>
          <p:cNvSpPr txBox="1"/>
          <p:nvPr/>
        </p:nvSpPr>
        <p:spPr>
          <a:xfrm>
            <a:off x="1987308" y="4155686"/>
            <a:ext cx="7994892" cy="1200329"/>
          </a:xfrm>
          <a:prstGeom prst="rect">
            <a:avLst/>
          </a:prstGeom>
          <a:noFill/>
        </p:spPr>
        <p:txBody>
          <a:bodyPr wrap="square" rtlCol="0">
            <a:spAutoFit/>
          </a:bodyPr>
          <a:lstStyle/>
          <a:p>
            <a:pPr marL="342900" indent="-342900">
              <a:buFont typeface="+mj-lt"/>
              <a:buAutoNum type="arabicPeriod"/>
            </a:pPr>
            <a:r>
              <a:rPr lang="en-SG" sz="2400" dirty="0"/>
              <a:t>Proposed Architecture</a:t>
            </a:r>
          </a:p>
          <a:p>
            <a:pPr marL="342900" indent="-342900">
              <a:buFont typeface="+mj-lt"/>
              <a:buAutoNum type="arabicPeriod"/>
            </a:pPr>
            <a:r>
              <a:rPr lang="en-SG" sz="2400" dirty="0"/>
              <a:t>Product Testing</a:t>
            </a:r>
          </a:p>
          <a:p>
            <a:pPr marL="342900" indent="-342900">
              <a:buFont typeface="+mj-lt"/>
              <a:buAutoNum type="arabicPeriod"/>
            </a:pPr>
            <a:r>
              <a:rPr lang="en-SG" sz="2400" dirty="0"/>
              <a:t>Product Discussion</a:t>
            </a:r>
          </a:p>
        </p:txBody>
      </p:sp>
      <p:sp>
        <p:nvSpPr>
          <p:cNvPr id="5" name="Rectangle 4">
            <a:extLst>
              <a:ext uri="{FF2B5EF4-FFF2-40B4-BE49-F238E27FC236}">
                <a16:creationId xmlns:a16="http://schemas.microsoft.com/office/drawing/2014/main" id="{5C92882A-C2AB-456C-BDB2-63FE50991B39}"/>
              </a:ext>
            </a:extLst>
          </p:cNvPr>
          <p:cNvSpPr/>
          <p:nvPr/>
        </p:nvSpPr>
        <p:spPr>
          <a:xfrm>
            <a:off x="1696720" y="4155686"/>
            <a:ext cx="4399280" cy="127991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7" name="Connector: Curved 6">
            <a:extLst>
              <a:ext uri="{FF2B5EF4-FFF2-40B4-BE49-F238E27FC236}">
                <a16:creationId xmlns:a16="http://schemas.microsoft.com/office/drawing/2014/main" id="{1DB8947D-AF63-431E-A13F-3CD864E8BA5A}"/>
              </a:ext>
            </a:extLst>
          </p:cNvPr>
          <p:cNvCxnSpPr>
            <a:stCxn id="2" idx="1"/>
            <a:endCxn id="5" idx="1"/>
          </p:cNvCxnSpPr>
          <p:nvPr/>
        </p:nvCxnSpPr>
        <p:spPr>
          <a:xfrm rot="10800000" flipH="1" flipV="1">
            <a:off x="765544" y="3342815"/>
            <a:ext cx="931176" cy="1452828"/>
          </a:xfrm>
          <a:prstGeom prst="curvedConnector3">
            <a:avLst>
              <a:gd name="adj1" fmla="val -2455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1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2EB53C23-C0B3-4AEA-9323-C02AF7634E19}"/>
              </a:ext>
            </a:extLst>
          </p:cNvPr>
          <p:cNvSpPr/>
          <p:nvPr/>
        </p:nvSpPr>
        <p:spPr>
          <a:xfrm>
            <a:off x="7103298" y="5277283"/>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782320" y="1127502"/>
            <a:ext cx="10952480" cy="1117600"/>
          </a:xfrm>
          <a:solidFill>
            <a:schemeClr val="bg1"/>
          </a:solidFill>
          <a:ln w="28575">
            <a:solidFill>
              <a:schemeClr val="tx1"/>
            </a:solidFill>
          </a:ln>
        </p:spPr>
        <p:txBody>
          <a:bodyPr>
            <a:normAutofit/>
          </a:bodyPr>
          <a:lstStyle/>
          <a:p>
            <a:r>
              <a:rPr lang="en-US" sz="4800" dirty="0">
                <a:latin typeface="+mn-lt"/>
              </a:rPr>
              <a:t>   1. Proposed Architecture</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12</a:t>
            </a:fld>
            <a:endParaRPr lang="en-SG"/>
          </a:p>
        </p:txBody>
      </p: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5359" y="162691"/>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AD5097E-338C-4340-9275-68681C6AB19E}"/>
              </a:ext>
            </a:extLst>
          </p:cNvPr>
          <p:cNvSpPr/>
          <p:nvPr/>
        </p:nvSpPr>
        <p:spPr>
          <a:xfrm>
            <a:off x="7688654" y="1381573"/>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6" name="Title 1">
            <a:extLst>
              <a:ext uri="{FF2B5EF4-FFF2-40B4-BE49-F238E27FC236}">
                <a16:creationId xmlns:a16="http://schemas.microsoft.com/office/drawing/2014/main" id="{A5717793-63E7-4BF2-A361-CEDF7E07AAD4}"/>
              </a:ext>
            </a:extLst>
          </p:cNvPr>
          <p:cNvSpPr txBox="1">
            <a:spLocks/>
          </p:cNvSpPr>
          <p:nvPr/>
        </p:nvSpPr>
        <p:spPr>
          <a:xfrm>
            <a:off x="782319" y="2418184"/>
            <a:ext cx="9704343"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2. Product Creation</a:t>
            </a:r>
            <a:endParaRPr lang="en-SG" sz="4800" dirty="0">
              <a:latin typeface="+mn-lt"/>
            </a:endParaRPr>
          </a:p>
        </p:txBody>
      </p:sp>
      <p:sp>
        <p:nvSpPr>
          <p:cNvPr id="7" name="Rectangle: Rounded Corners 6">
            <a:extLst>
              <a:ext uri="{FF2B5EF4-FFF2-40B4-BE49-F238E27FC236}">
                <a16:creationId xmlns:a16="http://schemas.microsoft.com/office/drawing/2014/main" id="{2FCB4D48-2D06-42E0-952C-D99ADC57691A}"/>
              </a:ext>
            </a:extLst>
          </p:cNvPr>
          <p:cNvSpPr/>
          <p:nvPr/>
        </p:nvSpPr>
        <p:spPr>
          <a:xfrm>
            <a:off x="6453186" y="2635141"/>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3" name="Rectangle 2">
            <a:extLst>
              <a:ext uri="{FF2B5EF4-FFF2-40B4-BE49-F238E27FC236}">
                <a16:creationId xmlns:a16="http://schemas.microsoft.com/office/drawing/2014/main" id="{BD941A2A-F7F4-4391-950E-35F74C417F3F}"/>
              </a:ext>
            </a:extLst>
          </p:cNvPr>
          <p:cNvSpPr/>
          <p:nvPr/>
        </p:nvSpPr>
        <p:spPr>
          <a:xfrm>
            <a:off x="745667" y="2268735"/>
            <a:ext cx="11218810" cy="1349626"/>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itle 1">
            <a:extLst>
              <a:ext uri="{FF2B5EF4-FFF2-40B4-BE49-F238E27FC236}">
                <a16:creationId xmlns:a16="http://schemas.microsoft.com/office/drawing/2014/main" id="{D262ACA4-F783-4D65-9594-1FF3FEBDD233}"/>
              </a:ext>
            </a:extLst>
          </p:cNvPr>
          <p:cNvSpPr txBox="1">
            <a:spLocks/>
          </p:cNvSpPr>
          <p:nvPr/>
        </p:nvSpPr>
        <p:spPr>
          <a:xfrm>
            <a:off x="782319" y="5065379"/>
            <a:ext cx="10500360"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4. Product Discussion</a:t>
            </a:r>
            <a:endParaRPr lang="en-SG" sz="4800" dirty="0">
              <a:latin typeface="+mn-lt"/>
            </a:endParaRPr>
          </a:p>
        </p:txBody>
      </p:sp>
      <p:sp>
        <p:nvSpPr>
          <p:cNvPr id="12" name="Rectangle: Rounded Corners 11">
            <a:extLst>
              <a:ext uri="{FF2B5EF4-FFF2-40B4-BE49-F238E27FC236}">
                <a16:creationId xmlns:a16="http://schemas.microsoft.com/office/drawing/2014/main" id="{83D81FA2-8EE4-4ED4-AD19-361EA5DC5388}"/>
              </a:ext>
            </a:extLst>
          </p:cNvPr>
          <p:cNvSpPr/>
          <p:nvPr/>
        </p:nvSpPr>
        <p:spPr>
          <a:xfrm>
            <a:off x="6453186" y="3968208"/>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14" name="Title 1">
            <a:extLst>
              <a:ext uri="{FF2B5EF4-FFF2-40B4-BE49-F238E27FC236}">
                <a16:creationId xmlns:a16="http://schemas.microsoft.com/office/drawing/2014/main" id="{B171DFB4-6E0A-442A-A06F-B085EF3754E9}"/>
              </a:ext>
            </a:extLst>
          </p:cNvPr>
          <p:cNvSpPr txBox="1">
            <a:spLocks/>
          </p:cNvSpPr>
          <p:nvPr/>
        </p:nvSpPr>
        <p:spPr>
          <a:xfrm>
            <a:off x="782319" y="3714137"/>
            <a:ext cx="9704343"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3. Product Testing</a:t>
            </a:r>
            <a:endParaRPr lang="en-SG" sz="4800" dirty="0">
              <a:latin typeface="+mn-lt"/>
            </a:endParaRPr>
          </a:p>
        </p:txBody>
      </p:sp>
      <p:sp>
        <p:nvSpPr>
          <p:cNvPr id="13" name="Rectangle 12">
            <a:extLst>
              <a:ext uri="{FF2B5EF4-FFF2-40B4-BE49-F238E27FC236}">
                <a16:creationId xmlns:a16="http://schemas.microsoft.com/office/drawing/2014/main" id="{A6D301A2-0011-4AF1-90FB-E5C1D7464CD8}"/>
              </a:ext>
            </a:extLst>
          </p:cNvPr>
          <p:cNvSpPr/>
          <p:nvPr/>
        </p:nvSpPr>
        <p:spPr>
          <a:xfrm>
            <a:off x="502920" y="3607698"/>
            <a:ext cx="10779759" cy="1403822"/>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Rectangle 14">
            <a:extLst>
              <a:ext uri="{FF2B5EF4-FFF2-40B4-BE49-F238E27FC236}">
                <a16:creationId xmlns:a16="http://schemas.microsoft.com/office/drawing/2014/main" id="{B88BE3F5-66EC-4D02-86B1-8564186A5C5F}"/>
              </a:ext>
            </a:extLst>
          </p:cNvPr>
          <p:cNvSpPr/>
          <p:nvPr/>
        </p:nvSpPr>
        <p:spPr>
          <a:xfrm>
            <a:off x="655321" y="5015661"/>
            <a:ext cx="10779759" cy="1362885"/>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195146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498835" y="365125"/>
            <a:ext cx="10515600" cy="1325563"/>
          </a:xfrm>
        </p:spPr>
        <p:txBody>
          <a:bodyPr/>
          <a:lstStyle/>
          <a:p>
            <a:r>
              <a:rPr lang="en-US" dirty="0">
                <a:latin typeface="+mn-lt"/>
              </a:rPr>
              <a:t>1. Proposed Architecture</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a:xfrm>
            <a:off x="8703199" y="6356350"/>
            <a:ext cx="2743200" cy="365125"/>
          </a:xfrm>
        </p:spPr>
        <p:txBody>
          <a:bodyPr/>
          <a:lstStyle/>
          <a:p>
            <a:fld id="{459A2958-80F3-4CB4-8669-AAD9B9B03EB4}" type="slidenum">
              <a:rPr lang="en-SG" smtClean="0"/>
              <a:t>13</a:t>
            </a:fld>
            <a:endParaRPr lang="en-SG"/>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498835" y="1384917"/>
            <a:ext cx="98440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C5ABC7AE-0D26-48CD-A95B-133A13653A7C}"/>
              </a:ext>
            </a:extLst>
          </p:cNvPr>
          <p:cNvSpPr txBox="1">
            <a:spLocks/>
          </p:cNvSpPr>
          <p:nvPr/>
        </p:nvSpPr>
        <p:spPr>
          <a:xfrm>
            <a:off x="1763970" y="4215611"/>
            <a:ext cx="3914313" cy="231688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t>Core</a:t>
            </a:r>
          </a:p>
          <a:p>
            <a:pPr>
              <a:lnSpc>
                <a:spcPct val="100000"/>
              </a:lnSpc>
            </a:pPr>
            <a:r>
              <a:rPr lang="en-US" sz="1600" dirty="0"/>
              <a:t>Handling communication protocols with the </a:t>
            </a:r>
            <a:r>
              <a:rPr lang="en-US" sz="1600" b="1" u="sng" dirty="0"/>
              <a:t>external system</a:t>
            </a:r>
          </a:p>
          <a:p>
            <a:pPr>
              <a:lnSpc>
                <a:spcPct val="100000"/>
              </a:lnSpc>
            </a:pPr>
            <a:r>
              <a:rPr lang="en-US" sz="1600" dirty="0"/>
              <a:t>Gather and store information for extraction by </a:t>
            </a:r>
            <a:r>
              <a:rPr lang="en-US" sz="1600" b="1" u="sng" dirty="0"/>
              <a:t>plugin</a:t>
            </a:r>
          </a:p>
          <a:p>
            <a:pPr>
              <a:lnSpc>
                <a:spcPct val="100000"/>
              </a:lnSpc>
            </a:pPr>
            <a:r>
              <a:rPr lang="en-US" sz="1600" dirty="0"/>
              <a:t>Retrieving information from the </a:t>
            </a:r>
            <a:r>
              <a:rPr lang="en-US" sz="1600" b="1" u="sng" dirty="0"/>
              <a:t>plugin</a:t>
            </a:r>
          </a:p>
          <a:p>
            <a:pPr>
              <a:lnSpc>
                <a:spcPct val="100000"/>
              </a:lnSpc>
            </a:pPr>
            <a:r>
              <a:rPr lang="en-US" sz="1600" dirty="0"/>
              <a:t>Sending information to </a:t>
            </a:r>
            <a:r>
              <a:rPr lang="en-US" sz="1600" b="1" u="sng" dirty="0"/>
              <a:t>external system</a:t>
            </a:r>
          </a:p>
        </p:txBody>
      </p:sp>
      <p:sp>
        <p:nvSpPr>
          <p:cNvPr id="11" name="Content Placeholder 2">
            <a:extLst>
              <a:ext uri="{FF2B5EF4-FFF2-40B4-BE49-F238E27FC236}">
                <a16:creationId xmlns:a16="http://schemas.microsoft.com/office/drawing/2014/main" id="{324F858A-337A-471D-AC8E-631A97791358}"/>
              </a:ext>
            </a:extLst>
          </p:cNvPr>
          <p:cNvSpPr txBox="1">
            <a:spLocks/>
          </p:cNvSpPr>
          <p:nvPr/>
        </p:nvSpPr>
        <p:spPr>
          <a:xfrm>
            <a:off x="6301615" y="4222029"/>
            <a:ext cx="3914313" cy="2316883"/>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t>Plugin</a:t>
            </a:r>
          </a:p>
          <a:p>
            <a:pPr>
              <a:lnSpc>
                <a:spcPct val="100000"/>
              </a:lnSpc>
            </a:pPr>
            <a:r>
              <a:rPr lang="en-US" sz="1600" dirty="0"/>
              <a:t>Extracting information stored in the </a:t>
            </a:r>
            <a:r>
              <a:rPr lang="en-US" sz="1600" b="1" u="sng" dirty="0"/>
              <a:t>core</a:t>
            </a:r>
            <a:r>
              <a:rPr lang="en-US" sz="1600" dirty="0"/>
              <a:t> for the </a:t>
            </a:r>
            <a:r>
              <a:rPr lang="en-US" sz="1600" b="1" u="sng" dirty="0"/>
              <a:t>Syncware platform</a:t>
            </a:r>
          </a:p>
          <a:p>
            <a:pPr>
              <a:lnSpc>
                <a:spcPct val="100000"/>
              </a:lnSpc>
            </a:pPr>
            <a:r>
              <a:rPr lang="en-US" sz="1600" dirty="0"/>
              <a:t>Handling conversion of data types from the </a:t>
            </a:r>
            <a:r>
              <a:rPr lang="en-US" sz="1600" b="1" u="sng" dirty="0"/>
              <a:t>core</a:t>
            </a:r>
            <a:r>
              <a:rPr lang="en-US" sz="1600" dirty="0"/>
              <a:t> for the </a:t>
            </a:r>
            <a:r>
              <a:rPr lang="en-US" sz="1600" b="1" u="sng" dirty="0"/>
              <a:t>Syncware platform</a:t>
            </a:r>
            <a:r>
              <a:rPr lang="en-US" sz="1600" dirty="0"/>
              <a:t> and vice versa</a:t>
            </a:r>
          </a:p>
          <a:p>
            <a:pPr>
              <a:lnSpc>
                <a:spcPct val="100000"/>
              </a:lnSpc>
            </a:pPr>
            <a:r>
              <a:rPr lang="en-US" sz="1600" dirty="0"/>
              <a:t>Retrieving information from the </a:t>
            </a:r>
            <a:r>
              <a:rPr lang="en-US" sz="1600" b="1" u="sng" dirty="0"/>
              <a:t>Syncware platform</a:t>
            </a:r>
            <a:r>
              <a:rPr lang="en-US" sz="1600" dirty="0"/>
              <a:t> for the </a:t>
            </a:r>
            <a:r>
              <a:rPr lang="en-US" sz="1600" b="1" u="sng" dirty="0"/>
              <a:t>core</a:t>
            </a:r>
          </a:p>
          <a:p>
            <a:pPr marL="0" indent="0">
              <a:lnSpc>
                <a:spcPct val="100000"/>
              </a:lnSpc>
              <a:buNone/>
            </a:pPr>
            <a:endParaRPr lang="en-US" sz="1600" b="1" u="sng" dirty="0"/>
          </a:p>
        </p:txBody>
      </p:sp>
      <p:sp>
        <p:nvSpPr>
          <p:cNvPr id="30" name="TextBox 29">
            <a:extLst>
              <a:ext uri="{FF2B5EF4-FFF2-40B4-BE49-F238E27FC236}">
                <a16:creationId xmlns:a16="http://schemas.microsoft.com/office/drawing/2014/main" id="{BD870A5A-3FA0-4A7D-A436-DA49E1960820}"/>
              </a:ext>
            </a:extLst>
          </p:cNvPr>
          <p:cNvSpPr txBox="1"/>
          <p:nvPr/>
        </p:nvSpPr>
        <p:spPr>
          <a:xfrm>
            <a:off x="3745858" y="2852231"/>
            <a:ext cx="5455875" cy="968253"/>
          </a:xfrm>
          <a:prstGeom prst="roundRect">
            <a:avLst>
              <a:gd name="adj" fmla="val 14754"/>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sz="1400" b="1" dirty="0">
              <a:latin typeface="Consolas" panose="020B0609020204030204" pitchFamily="49" charset="0"/>
            </a:endParaRPr>
          </a:p>
        </p:txBody>
      </p:sp>
      <p:sp>
        <p:nvSpPr>
          <p:cNvPr id="31" name="TextBox 30">
            <a:extLst>
              <a:ext uri="{FF2B5EF4-FFF2-40B4-BE49-F238E27FC236}">
                <a16:creationId xmlns:a16="http://schemas.microsoft.com/office/drawing/2014/main" id="{CC00BF90-CEDC-4E1F-9C65-035E71B903DC}"/>
              </a:ext>
            </a:extLst>
          </p:cNvPr>
          <p:cNvSpPr txBox="1"/>
          <p:nvPr/>
        </p:nvSpPr>
        <p:spPr>
          <a:xfrm>
            <a:off x="8302504" y="1873495"/>
            <a:ext cx="2260816" cy="434935"/>
          </a:xfrm>
          <a:prstGeom prst="roundRect">
            <a:avLst>
              <a:gd name="adj" fmla="val 14754"/>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latin typeface="Consolas" panose="020B0609020204030204" pitchFamily="49" charset="0"/>
              </a:rPr>
              <a:t>Syncware</a:t>
            </a:r>
            <a:endParaRPr lang="en-US" sz="2400" b="1" dirty="0">
              <a:latin typeface="Consolas" panose="020B0609020204030204" pitchFamily="49" charset="0"/>
            </a:endParaRPr>
          </a:p>
        </p:txBody>
      </p:sp>
      <p:sp>
        <p:nvSpPr>
          <p:cNvPr id="32" name="TextBox 31">
            <a:extLst>
              <a:ext uri="{FF2B5EF4-FFF2-40B4-BE49-F238E27FC236}">
                <a16:creationId xmlns:a16="http://schemas.microsoft.com/office/drawing/2014/main" id="{A588F5B1-F752-4AF1-A45B-59BB59AF4BF4}"/>
              </a:ext>
            </a:extLst>
          </p:cNvPr>
          <p:cNvSpPr txBox="1"/>
          <p:nvPr/>
        </p:nvSpPr>
        <p:spPr>
          <a:xfrm>
            <a:off x="876039" y="1908414"/>
            <a:ext cx="1821251" cy="334566"/>
          </a:xfrm>
          <a:prstGeom prst="roundRect">
            <a:avLst>
              <a:gd name="adj" fmla="val 14754"/>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a:latin typeface="Consolas" panose="020B0609020204030204" pitchFamily="49" charset="0"/>
              </a:rPr>
              <a:t>External System</a:t>
            </a:r>
          </a:p>
        </p:txBody>
      </p:sp>
      <p:cxnSp>
        <p:nvCxnSpPr>
          <p:cNvPr id="33" name="Straight Arrow Connector 32">
            <a:extLst>
              <a:ext uri="{FF2B5EF4-FFF2-40B4-BE49-F238E27FC236}">
                <a16:creationId xmlns:a16="http://schemas.microsoft.com/office/drawing/2014/main" id="{6947FF56-AA24-4F6F-9E4A-68FECA99D0DB}"/>
              </a:ext>
            </a:extLst>
          </p:cNvPr>
          <p:cNvCxnSpPr>
            <a:cxnSpLocks/>
            <a:stCxn id="31" idx="1"/>
            <a:endCxn id="32" idx="3"/>
          </p:cNvCxnSpPr>
          <p:nvPr/>
        </p:nvCxnSpPr>
        <p:spPr>
          <a:xfrm flipH="1" flipV="1">
            <a:off x="2697290" y="2075697"/>
            <a:ext cx="5605214" cy="1526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3C39EFE-2BDE-41DA-B921-898A417C81AD}"/>
              </a:ext>
            </a:extLst>
          </p:cNvPr>
          <p:cNvSpPr txBox="1"/>
          <p:nvPr/>
        </p:nvSpPr>
        <p:spPr>
          <a:xfrm>
            <a:off x="5459990" y="1923986"/>
            <a:ext cx="968478" cy="334566"/>
          </a:xfrm>
          <a:prstGeom prst="roundRect">
            <a:avLst>
              <a:gd name="adj" fmla="val 14754"/>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a:solidFill>
                  <a:schemeClr val="bg1"/>
                </a:solidFill>
                <a:latin typeface="Consolas" panose="020B0609020204030204" pitchFamily="49" charset="0"/>
              </a:rPr>
              <a:t>Bridge</a:t>
            </a:r>
          </a:p>
        </p:txBody>
      </p:sp>
      <p:sp>
        <p:nvSpPr>
          <p:cNvPr id="35" name="Oval 34">
            <a:extLst>
              <a:ext uri="{FF2B5EF4-FFF2-40B4-BE49-F238E27FC236}">
                <a16:creationId xmlns:a16="http://schemas.microsoft.com/office/drawing/2014/main" id="{5E489621-0D00-4EC7-B526-82E6D7B4A6EA}"/>
              </a:ext>
            </a:extLst>
          </p:cNvPr>
          <p:cNvSpPr/>
          <p:nvPr/>
        </p:nvSpPr>
        <p:spPr>
          <a:xfrm>
            <a:off x="5180858" y="1672058"/>
            <a:ext cx="1526743" cy="742283"/>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Rectangle 35">
            <a:extLst>
              <a:ext uri="{FF2B5EF4-FFF2-40B4-BE49-F238E27FC236}">
                <a16:creationId xmlns:a16="http://schemas.microsoft.com/office/drawing/2014/main" id="{062A32C3-4843-458D-B9B9-ECBC1977CD9D}"/>
              </a:ext>
            </a:extLst>
          </p:cNvPr>
          <p:cNvSpPr/>
          <p:nvPr/>
        </p:nvSpPr>
        <p:spPr>
          <a:xfrm>
            <a:off x="2161247" y="2762786"/>
            <a:ext cx="7661676" cy="114714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a:extLst>
              <a:ext uri="{FF2B5EF4-FFF2-40B4-BE49-F238E27FC236}">
                <a16:creationId xmlns:a16="http://schemas.microsoft.com/office/drawing/2014/main" id="{F30CA411-8AAF-42FC-A76C-FA375F6A3D1B}"/>
              </a:ext>
            </a:extLst>
          </p:cNvPr>
          <p:cNvSpPr txBox="1"/>
          <p:nvPr/>
        </p:nvSpPr>
        <p:spPr>
          <a:xfrm>
            <a:off x="4258742" y="3232359"/>
            <a:ext cx="1458699" cy="434935"/>
          </a:xfrm>
          <a:prstGeom prst="roundRect">
            <a:avLst>
              <a:gd name="adj" fmla="val 14754"/>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chemeClr val="bg1"/>
                </a:solidFill>
                <a:latin typeface="Consolas" panose="020B0609020204030204" pitchFamily="49" charset="0"/>
              </a:rPr>
              <a:t>Core</a:t>
            </a:r>
            <a:endParaRPr lang="en-US" sz="2400" b="1" dirty="0">
              <a:solidFill>
                <a:schemeClr val="bg1"/>
              </a:solidFill>
              <a:latin typeface="Consolas" panose="020B0609020204030204" pitchFamily="49" charset="0"/>
            </a:endParaRPr>
          </a:p>
        </p:txBody>
      </p:sp>
      <p:sp>
        <p:nvSpPr>
          <p:cNvPr id="38" name="TextBox 37">
            <a:extLst>
              <a:ext uri="{FF2B5EF4-FFF2-40B4-BE49-F238E27FC236}">
                <a16:creationId xmlns:a16="http://schemas.microsoft.com/office/drawing/2014/main" id="{7E82DDE2-93B6-4A52-9229-6500C56437F4}"/>
              </a:ext>
            </a:extLst>
          </p:cNvPr>
          <p:cNvSpPr txBox="1"/>
          <p:nvPr/>
        </p:nvSpPr>
        <p:spPr>
          <a:xfrm>
            <a:off x="6268424" y="3232360"/>
            <a:ext cx="2505850" cy="434935"/>
          </a:xfrm>
          <a:prstGeom prst="roundRect">
            <a:avLst>
              <a:gd name="adj" fmla="val 14754"/>
            </a:avLst>
          </a:prstGeom>
          <a:solidFill>
            <a:schemeClr val="tx1"/>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a:solidFill>
                  <a:schemeClr val="bg1"/>
                </a:solidFill>
                <a:latin typeface="Consolas" panose="020B0609020204030204" pitchFamily="49" charset="0"/>
              </a:rPr>
              <a:t>Plugin</a:t>
            </a:r>
            <a:endParaRPr lang="en-US" sz="2400" b="1" dirty="0">
              <a:solidFill>
                <a:schemeClr val="bg1"/>
              </a:solidFill>
              <a:latin typeface="Consolas" panose="020B0609020204030204" pitchFamily="49" charset="0"/>
            </a:endParaRPr>
          </a:p>
        </p:txBody>
      </p:sp>
      <p:cxnSp>
        <p:nvCxnSpPr>
          <p:cNvPr id="39" name="Straight Arrow Connector 38">
            <a:extLst>
              <a:ext uri="{FF2B5EF4-FFF2-40B4-BE49-F238E27FC236}">
                <a16:creationId xmlns:a16="http://schemas.microsoft.com/office/drawing/2014/main" id="{BCEC7322-F72F-4924-9203-FAA0EDCB0376}"/>
              </a:ext>
            </a:extLst>
          </p:cNvPr>
          <p:cNvCxnSpPr>
            <a:cxnSpLocks/>
            <a:stCxn id="37" idx="3"/>
            <a:endCxn id="38" idx="1"/>
          </p:cNvCxnSpPr>
          <p:nvPr/>
        </p:nvCxnSpPr>
        <p:spPr>
          <a:xfrm>
            <a:off x="5717441" y="3449827"/>
            <a:ext cx="550983"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4080B3E-BF80-4E61-B3D8-23E73C23DE3D}"/>
              </a:ext>
            </a:extLst>
          </p:cNvPr>
          <p:cNvCxnSpPr>
            <a:cxnSpLocks/>
            <a:stCxn id="44" idx="3"/>
            <a:endCxn id="37" idx="1"/>
          </p:cNvCxnSpPr>
          <p:nvPr/>
        </p:nvCxnSpPr>
        <p:spPr>
          <a:xfrm>
            <a:off x="2023501" y="3449826"/>
            <a:ext cx="2235241"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9DE232D-D3FB-48E3-A3B6-132019407920}"/>
              </a:ext>
            </a:extLst>
          </p:cNvPr>
          <p:cNvCxnSpPr>
            <a:cxnSpLocks/>
            <a:stCxn id="38" idx="3"/>
          </p:cNvCxnSpPr>
          <p:nvPr/>
        </p:nvCxnSpPr>
        <p:spPr>
          <a:xfrm>
            <a:off x="8774274" y="3449828"/>
            <a:ext cx="1245260"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B7A164C-4BB2-4589-92A6-56F37EDC0A10}"/>
              </a:ext>
            </a:extLst>
          </p:cNvPr>
          <p:cNvSpPr txBox="1"/>
          <p:nvPr/>
        </p:nvSpPr>
        <p:spPr>
          <a:xfrm>
            <a:off x="3847696" y="2878646"/>
            <a:ext cx="1610088" cy="338554"/>
          </a:xfrm>
          <a:prstGeom prst="rect">
            <a:avLst/>
          </a:prstGeom>
          <a:noFill/>
        </p:spPr>
        <p:txBody>
          <a:bodyPr wrap="square" rtlCol="0">
            <a:spAutoFit/>
          </a:bodyPr>
          <a:lstStyle/>
          <a:p>
            <a:r>
              <a:rPr lang="en-US" sz="1600" dirty="0">
                <a:latin typeface="Consolas" panose="020B0609020204030204" pitchFamily="49" charset="0"/>
              </a:rPr>
              <a:t>Bridge</a:t>
            </a:r>
            <a:endParaRPr lang="en-SG" sz="1600" dirty="0">
              <a:latin typeface="Consolas" panose="020B0609020204030204" pitchFamily="49" charset="0"/>
            </a:endParaRPr>
          </a:p>
        </p:txBody>
      </p:sp>
      <p:sp>
        <p:nvSpPr>
          <p:cNvPr id="44" name="TextBox 43">
            <a:extLst>
              <a:ext uri="{FF2B5EF4-FFF2-40B4-BE49-F238E27FC236}">
                <a16:creationId xmlns:a16="http://schemas.microsoft.com/office/drawing/2014/main" id="{5732ABED-3121-4B36-BB79-779E866CD1E9}"/>
              </a:ext>
            </a:extLst>
          </p:cNvPr>
          <p:cNvSpPr txBox="1"/>
          <p:nvPr/>
        </p:nvSpPr>
        <p:spPr>
          <a:xfrm>
            <a:off x="610890" y="3080494"/>
            <a:ext cx="1412611" cy="738664"/>
          </a:xfrm>
          <a:prstGeom prst="rect">
            <a:avLst/>
          </a:prstGeom>
          <a:noFill/>
        </p:spPr>
        <p:txBody>
          <a:bodyPr wrap="square" rtlCol="0">
            <a:spAutoFit/>
          </a:bodyPr>
          <a:lstStyle/>
          <a:p>
            <a:pPr algn="ctr"/>
            <a:r>
              <a:rPr lang="en-US" sz="1400" b="1" dirty="0">
                <a:latin typeface="Consolas" panose="020B0609020204030204" pitchFamily="49" charset="0"/>
              </a:rPr>
              <a:t>To/From</a:t>
            </a:r>
          </a:p>
          <a:p>
            <a:pPr algn="ctr"/>
            <a:r>
              <a:rPr lang="en-US" sz="1400" b="1" dirty="0">
                <a:latin typeface="Consolas" panose="020B0609020204030204" pitchFamily="49" charset="0"/>
              </a:rPr>
              <a:t>External System</a:t>
            </a:r>
            <a:endParaRPr lang="en-SG" sz="1400" b="1" dirty="0">
              <a:latin typeface="Consolas" panose="020B0609020204030204" pitchFamily="49" charset="0"/>
            </a:endParaRPr>
          </a:p>
        </p:txBody>
      </p:sp>
      <p:sp>
        <p:nvSpPr>
          <p:cNvPr id="45" name="TextBox 44">
            <a:extLst>
              <a:ext uri="{FF2B5EF4-FFF2-40B4-BE49-F238E27FC236}">
                <a16:creationId xmlns:a16="http://schemas.microsoft.com/office/drawing/2014/main" id="{86F31972-69A0-4A2F-A3DF-1BE4FFAC097E}"/>
              </a:ext>
            </a:extLst>
          </p:cNvPr>
          <p:cNvSpPr txBox="1"/>
          <p:nvPr/>
        </p:nvSpPr>
        <p:spPr>
          <a:xfrm>
            <a:off x="10011637" y="3188216"/>
            <a:ext cx="1046141" cy="523220"/>
          </a:xfrm>
          <a:prstGeom prst="rect">
            <a:avLst/>
          </a:prstGeom>
          <a:noFill/>
        </p:spPr>
        <p:txBody>
          <a:bodyPr wrap="square" rtlCol="0">
            <a:spAutoFit/>
          </a:bodyPr>
          <a:lstStyle/>
          <a:p>
            <a:pPr algn="ctr"/>
            <a:r>
              <a:rPr lang="en-US" sz="1400" b="1" dirty="0">
                <a:latin typeface="Consolas" panose="020B0609020204030204" pitchFamily="49" charset="0"/>
              </a:rPr>
              <a:t>To/From</a:t>
            </a:r>
          </a:p>
          <a:p>
            <a:pPr algn="ctr"/>
            <a:r>
              <a:rPr lang="en-US" sz="1400" b="1" dirty="0">
                <a:latin typeface="Consolas" panose="020B0609020204030204" pitchFamily="49" charset="0"/>
              </a:rPr>
              <a:t>Syncware</a:t>
            </a:r>
            <a:endParaRPr lang="en-SG" sz="1400" b="1" dirty="0">
              <a:latin typeface="Consolas" panose="020B0609020204030204" pitchFamily="49" charset="0"/>
            </a:endParaRPr>
          </a:p>
        </p:txBody>
      </p:sp>
      <p:cxnSp>
        <p:nvCxnSpPr>
          <p:cNvPr id="46" name="Straight Connector 45">
            <a:extLst>
              <a:ext uri="{FF2B5EF4-FFF2-40B4-BE49-F238E27FC236}">
                <a16:creationId xmlns:a16="http://schemas.microsoft.com/office/drawing/2014/main" id="{87D94380-C05B-4906-A833-313375A858D2}"/>
              </a:ext>
            </a:extLst>
          </p:cNvPr>
          <p:cNvCxnSpPr>
            <a:cxnSpLocks/>
            <a:stCxn id="35" idx="2"/>
          </p:cNvCxnSpPr>
          <p:nvPr/>
        </p:nvCxnSpPr>
        <p:spPr>
          <a:xfrm flipH="1">
            <a:off x="2161247" y="2043200"/>
            <a:ext cx="3019611" cy="713053"/>
          </a:xfrm>
          <a:prstGeom prst="line">
            <a:avLst/>
          </a:prstGeom>
          <a:ln w="28575">
            <a:solidFill>
              <a:srgbClr val="FF0000"/>
            </a:solidFill>
            <a:prstDash val="dash"/>
          </a:ln>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6A753639-E63E-4511-A57B-7EA0B9AB08B5}"/>
              </a:ext>
            </a:extLst>
          </p:cNvPr>
          <p:cNvCxnSpPr>
            <a:cxnSpLocks/>
            <a:stCxn id="35" idx="6"/>
          </p:cNvCxnSpPr>
          <p:nvPr/>
        </p:nvCxnSpPr>
        <p:spPr>
          <a:xfrm>
            <a:off x="6707601" y="2043200"/>
            <a:ext cx="3115322" cy="698561"/>
          </a:xfrm>
          <a:prstGeom prst="line">
            <a:avLst/>
          </a:prstGeom>
          <a:ln w="28575">
            <a:solidFill>
              <a:srgbClr val="FF0000"/>
            </a:solidFill>
            <a:prstDash val="dash"/>
          </a:ln>
        </p:spPr>
        <p:style>
          <a:lnRef idx="1">
            <a:schemeClr val="accent6"/>
          </a:lnRef>
          <a:fillRef idx="0">
            <a:schemeClr val="accent6"/>
          </a:fillRef>
          <a:effectRef idx="0">
            <a:schemeClr val="accent6"/>
          </a:effectRef>
          <a:fontRef idx="minor">
            <a:schemeClr val="tx1"/>
          </a:fontRef>
        </p:style>
      </p:cxnSp>
      <p:sp>
        <p:nvSpPr>
          <p:cNvPr id="48" name="Rectangle: Rounded Corners 47">
            <a:extLst>
              <a:ext uri="{FF2B5EF4-FFF2-40B4-BE49-F238E27FC236}">
                <a16:creationId xmlns:a16="http://schemas.microsoft.com/office/drawing/2014/main" id="{F55EBC33-FE31-4C53-88F7-69E053D3DC99}"/>
              </a:ext>
            </a:extLst>
          </p:cNvPr>
          <p:cNvSpPr/>
          <p:nvPr/>
        </p:nvSpPr>
        <p:spPr>
          <a:xfrm>
            <a:off x="7074969" y="791038"/>
            <a:ext cx="3048360" cy="44644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05515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0" grpId="0" animBg="1"/>
      <p:bldP spid="35" grpId="0" animBg="1"/>
      <p:bldP spid="36" grpId="0" animBg="1"/>
      <p:bldP spid="37" grpId="0" animBg="1"/>
      <p:bldP spid="38" grpId="0" animBg="1"/>
      <p:bldP spid="42" grpId="0"/>
      <p:bldP spid="44" grpId="0"/>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2EB53C23-C0B3-4AEA-9323-C02AF7634E19}"/>
              </a:ext>
            </a:extLst>
          </p:cNvPr>
          <p:cNvSpPr/>
          <p:nvPr/>
        </p:nvSpPr>
        <p:spPr>
          <a:xfrm>
            <a:off x="7103298" y="5277283"/>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782320" y="1127502"/>
            <a:ext cx="10952480" cy="1117600"/>
          </a:xfrm>
          <a:solidFill>
            <a:schemeClr val="bg1"/>
          </a:solidFill>
          <a:ln w="28575">
            <a:solidFill>
              <a:schemeClr val="tx1"/>
            </a:solidFill>
          </a:ln>
        </p:spPr>
        <p:txBody>
          <a:bodyPr>
            <a:normAutofit/>
          </a:bodyPr>
          <a:lstStyle/>
          <a:p>
            <a:r>
              <a:rPr lang="en-US" sz="4800" dirty="0">
                <a:latin typeface="+mn-lt"/>
              </a:rPr>
              <a:t>   1. Proposed Architecture</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14</a:t>
            </a:fld>
            <a:endParaRPr lang="en-SG"/>
          </a:p>
        </p:txBody>
      </p: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5359" y="162691"/>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AD5097E-338C-4340-9275-68681C6AB19E}"/>
              </a:ext>
            </a:extLst>
          </p:cNvPr>
          <p:cNvSpPr/>
          <p:nvPr/>
        </p:nvSpPr>
        <p:spPr>
          <a:xfrm>
            <a:off x="7688654" y="1381573"/>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6" name="Title 1">
            <a:extLst>
              <a:ext uri="{FF2B5EF4-FFF2-40B4-BE49-F238E27FC236}">
                <a16:creationId xmlns:a16="http://schemas.microsoft.com/office/drawing/2014/main" id="{A5717793-63E7-4BF2-A361-CEDF7E07AAD4}"/>
              </a:ext>
            </a:extLst>
          </p:cNvPr>
          <p:cNvSpPr txBox="1">
            <a:spLocks/>
          </p:cNvSpPr>
          <p:nvPr/>
        </p:nvSpPr>
        <p:spPr>
          <a:xfrm>
            <a:off x="782319" y="2418184"/>
            <a:ext cx="9704343"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2. Product Creation</a:t>
            </a:r>
            <a:endParaRPr lang="en-SG" sz="4800" dirty="0">
              <a:latin typeface="+mn-lt"/>
            </a:endParaRPr>
          </a:p>
        </p:txBody>
      </p:sp>
      <p:sp>
        <p:nvSpPr>
          <p:cNvPr id="7" name="Rectangle: Rounded Corners 6">
            <a:extLst>
              <a:ext uri="{FF2B5EF4-FFF2-40B4-BE49-F238E27FC236}">
                <a16:creationId xmlns:a16="http://schemas.microsoft.com/office/drawing/2014/main" id="{2FCB4D48-2D06-42E0-952C-D99ADC57691A}"/>
              </a:ext>
            </a:extLst>
          </p:cNvPr>
          <p:cNvSpPr/>
          <p:nvPr/>
        </p:nvSpPr>
        <p:spPr>
          <a:xfrm>
            <a:off x="6453186" y="2635141"/>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3" name="Rectangle 2">
            <a:extLst>
              <a:ext uri="{FF2B5EF4-FFF2-40B4-BE49-F238E27FC236}">
                <a16:creationId xmlns:a16="http://schemas.microsoft.com/office/drawing/2014/main" id="{BD941A2A-F7F4-4391-950E-35F74C417F3F}"/>
              </a:ext>
            </a:extLst>
          </p:cNvPr>
          <p:cNvSpPr/>
          <p:nvPr/>
        </p:nvSpPr>
        <p:spPr>
          <a:xfrm>
            <a:off x="629920" y="914504"/>
            <a:ext cx="11218810" cy="1349626"/>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itle 1">
            <a:extLst>
              <a:ext uri="{FF2B5EF4-FFF2-40B4-BE49-F238E27FC236}">
                <a16:creationId xmlns:a16="http://schemas.microsoft.com/office/drawing/2014/main" id="{D262ACA4-F783-4D65-9594-1FF3FEBDD233}"/>
              </a:ext>
            </a:extLst>
          </p:cNvPr>
          <p:cNvSpPr txBox="1">
            <a:spLocks/>
          </p:cNvSpPr>
          <p:nvPr/>
        </p:nvSpPr>
        <p:spPr>
          <a:xfrm>
            <a:off x="782319" y="5065379"/>
            <a:ext cx="10500360"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4. Product Discussion</a:t>
            </a:r>
            <a:endParaRPr lang="en-SG" sz="4800" dirty="0">
              <a:latin typeface="+mn-lt"/>
            </a:endParaRPr>
          </a:p>
        </p:txBody>
      </p:sp>
      <p:sp>
        <p:nvSpPr>
          <p:cNvPr id="12" name="Rectangle: Rounded Corners 11">
            <a:extLst>
              <a:ext uri="{FF2B5EF4-FFF2-40B4-BE49-F238E27FC236}">
                <a16:creationId xmlns:a16="http://schemas.microsoft.com/office/drawing/2014/main" id="{83D81FA2-8EE4-4ED4-AD19-361EA5DC5388}"/>
              </a:ext>
            </a:extLst>
          </p:cNvPr>
          <p:cNvSpPr/>
          <p:nvPr/>
        </p:nvSpPr>
        <p:spPr>
          <a:xfrm>
            <a:off x="6453186" y="3968208"/>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14" name="Title 1">
            <a:extLst>
              <a:ext uri="{FF2B5EF4-FFF2-40B4-BE49-F238E27FC236}">
                <a16:creationId xmlns:a16="http://schemas.microsoft.com/office/drawing/2014/main" id="{B171DFB4-6E0A-442A-A06F-B085EF3754E9}"/>
              </a:ext>
            </a:extLst>
          </p:cNvPr>
          <p:cNvSpPr txBox="1">
            <a:spLocks/>
          </p:cNvSpPr>
          <p:nvPr/>
        </p:nvSpPr>
        <p:spPr>
          <a:xfrm>
            <a:off x="782319" y="3714137"/>
            <a:ext cx="9704343"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3. Product Testing</a:t>
            </a:r>
            <a:endParaRPr lang="en-SG" sz="4800" dirty="0">
              <a:latin typeface="+mn-lt"/>
            </a:endParaRPr>
          </a:p>
        </p:txBody>
      </p:sp>
      <p:sp>
        <p:nvSpPr>
          <p:cNvPr id="13" name="Rectangle 12">
            <a:extLst>
              <a:ext uri="{FF2B5EF4-FFF2-40B4-BE49-F238E27FC236}">
                <a16:creationId xmlns:a16="http://schemas.microsoft.com/office/drawing/2014/main" id="{A6D301A2-0011-4AF1-90FB-E5C1D7464CD8}"/>
              </a:ext>
            </a:extLst>
          </p:cNvPr>
          <p:cNvSpPr/>
          <p:nvPr/>
        </p:nvSpPr>
        <p:spPr>
          <a:xfrm>
            <a:off x="502920" y="3607698"/>
            <a:ext cx="10779759" cy="1403822"/>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Rectangle 14">
            <a:extLst>
              <a:ext uri="{FF2B5EF4-FFF2-40B4-BE49-F238E27FC236}">
                <a16:creationId xmlns:a16="http://schemas.microsoft.com/office/drawing/2014/main" id="{B88BE3F5-66EC-4D02-86B1-8564186A5C5F}"/>
              </a:ext>
            </a:extLst>
          </p:cNvPr>
          <p:cNvSpPr/>
          <p:nvPr/>
        </p:nvSpPr>
        <p:spPr>
          <a:xfrm>
            <a:off x="706120" y="4945537"/>
            <a:ext cx="10779759" cy="1362885"/>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8816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498835" y="365125"/>
            <a:ext cx="10515600" cy="1325563"/>
          </a:xfrm>
        </p:spPr>
        <p:txBody>
          <a:bodyPr/>
          <a:lstStyle/>
          <a:p>
            <a:r>
              <a:rPr lang="en-US" dirty="0">
                <a:latin typeface="+mn-lt"/>
              </a:rPr>
              <a:t>2. Product Creation </a:t>
            </a:r>
            <a:endParaRPr lang="en-SG" dirty="0">
              <a:latin typeface="+mn-lt"/>
            </a:endParaRPr>
          </a:p>
        </p:txBody>
      </p:sp>
      <p:sp>
        <p:nvSpPr>
          <p:cNvPr id="3" name="Content Placeholder 2">
            <a:extLst>
              <a:ext uri="{FF2B5EF4-FFF2-40B4-BE49-F238E27FC236}">
                <a16:creationId xmlns:a16="http://schemas.microsoft.com/office/drawing/2014/main" id="{366DDCC2-4ED2-404E-AF13-2DDEF9A4BC06}"/>
              </a:ext>
            </a:extLst>
          </p:cNvPr>
          <p:cNvSpPr>
            <a:spLocks noGrp="1"/>
          </p:cNvSpPr>
          <p:nvPr>
            <p:ph idx="1"/>
          </p:nvPr>
        </p:nvSpPr>
        <p:spPr>
          <a:xfrm>
            <a:off x="611501" y="1679435"/>
            <a:ext cx="5056573" cy="4351338"/>
          </a:xfrm>
        </p:spPr>
        <p:txBody>
          <a:bodyPr>
            <a:noAutofit/>
          </a:bodyPr>
          <a:lstStyle/>
          <a:p>
            <a:pPr>
              <a:lnSpc>
                <a:spcPct val="150000"/>
              </a:lnSpc>
            </a:pPr>
            <a:r>
              <a:rPr lang="en-US" sz="2000" dirty="0"/>
              <a:t>Collaboration with </a:t>
            </a:r>
            <a:r>
              <a:rPr lang="en-US" sz="2000" i="1" u="sng" dirty="0"/>
              <a:t>Movel AI</a:t>
            </a:r>
            <a:r>
              <a:rPr lang="en-US" sz="2000" dirty="0"/>
              <a:t> to connect their system to the Syncware platform</a:t>
            </a:r>
          </a:p>
          <a:p>
            <a:pPr>
              <a:lnSpc>
                <a:spcPct val="150000"/>
              </a:lnSpc>
            </a:pPr>
            <a:r>
              <a:rPr lang="en-US" sz="2000" dirty="0"/>
              <a:t>The robotic system is called Robot Navigation System (RNS) </a:t>
            </a:r>
          </a:p>
          <a:p>
            <a:pPr>
              <a:lnSpc>
                <a:spcPct val="150000"/>
              </a:lnSpc>
            </a:pPr>
            <a:r>
              <a:rPr lang="en-US" sz="2000" dirty="0" err="1"/>
              <a:t>Utilises</a:t>
            </a:r>
            <a:r>
              <a:rPr lang="en-US" sz="2000" dirty="0"/>
              <a:t> REST API communication protocol</a:t>
            </a:r>
          </a:p>
          <a:p>
            <a:pPr>
              <a:lnSpc>
                <a:spcPct val="150000"/>
              </a:lnSpc>
            </a:pPr>
            <a:r>
              <a:rPr lang="en-SG" sz="2000" b="1" dirty="0"/>
              <a:t>Product: </a:t>
            </a:r>
            <a:r>
              <a:rPr lang="en-SG" sz="2000" b="1" dirty="0">
                <a:solidFill>
                  <a:schemeClr val="accent5">
                    <a:lumMod val="75000"/>
                  </a:schemeClr>
                </a:solidFill>
              </a:rPr>
              <a:t>Dual-Component Bridge</a:t>
            </a:r>
            <a:endParaRPr lang="en-US" sz="2000" b="1" dirty="0">
              <a:solidFill>
                <a:schemeClr val="accent5">
                  <a:lumMod val="75000"/>
                </a:schemeClr>
              </a:solidFill>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15</a:t>
            </a:fld>
            <a:endParaRPr lang="en-SG"/>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498835" y="138491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omputer&#10;&#10;Description automatically generated with medium confidence">
            <a:extLst>
              <a:ext uri="{FF2B5EF4-FFF2-40B4-BE49-F238E27FC236}">
                <a16:creationId xmlns:a16="http://schemas.microsoft.com/office/drawing/2014/main" id="{0200025A-EDDA-42FC-B2CB-A63D00A5B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773" y="1825625"/>
            <a:ext cx="6000776" cy="3410441"/>
          </a:xfrm>
          <a:prstGeom prst="rect">
            <a:avLst/>
          </a:prstGeom>
          <a:ln>
            <a:solidFill>
              <a:schemeClr val="tx1"/>
            </a:solidFill>
          </a:ln>
        </p:spPr>
      </p:pic>
      <p:sp>
        <p:nvSpPr>
          <p:cNvPr id="10" name="TextBox 9">
            <a:extLst>
              <a:ext uri="{FF2B5EF4-FFF2-40B4-BE49-F238E27FC236}">
                <a16:creationId xmlns:a16="http://schemas.microsoft.com/office/drawing/2014/main" id="{80F47AEB-7AEC-48FC-8FFC-62687DD8EAF3}"/>
              </a:ext>
            </a:extLst>
          </p:cNvPr>
          <p:cNvSpPr txBox="1"/>
          <p:nvPr/>
        </p:nvSpPr>
        <p:spPr>
          <a:xfrm>
            <a:off x="5894773" y="5357475"/>
            <a:ext cx="6000776" cy="584775"/>
          </a:xfrm>
          <a:prstGeom prst="rect">
            <a:avLst/>
          </a:prstGeom>
          <a:noFill/>
        </p:spPr>
        <p:txBody>
          <a:bodyPr wrap="square" rtlCol="0">
            <a:spAutoFit/>
          </a:bodyPr>
          <a:lstStyle/>
          <a:p>
            <a:pPr algn="ctr"/>
            <a:r>
              <a:rPr lang="en-US" sz="1600" i="1" dirty="0"/>
              <a:t>Figure 4. (GIF) Demonstration of teleoperation with RNS and Turtlebot3.</a:t>
            </a:r>
            <a:endParaRPr lang="en-SG" sz="1600" i="1" dirty="0"/>
          </a:p>
        </p:txBody>
      </p:sp>
      <p:sp>
        <p:nvSpPr>
          <p:cNvPr id="12" name="Rectangle: Rounded Corners 11">
            <a:extLst>
              <a:ext uri="{FF2B5EF4-FFF2-40B4-BE49-F238E27FC236}">
                <a16:creationId xmlns:a16="http://schemas.microsoft.com/office/drawing/2014/main" id="{98852DA9-0558-4AA4-8E89-7D7C19142BF9}"/>
              </a:ext>
            </a:extLst>
          </p:cNvPr>
          <p:cNvSpPr/>
          <p:nvPr/>
        </p:nvSpPr>
        <p:spPr>
          <a:xfrm>
            <a:off x="5148735" y="791211"/>
            <a:ext cx="3746426" cy="44644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084253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498835" y="82321"/>
            <a:ext cx="10515600" cy="1325563"/>
          </a:xfrm>
        </p:spPr>
        <p:txBody>
          <a:bodyPr/>
          <a:lstStyle/>
          <a:p>
            <a:r>
              <a:rPr lang="en-US" dirty="0">
                <a:latin typeface="+mn-lt"/>
              </a:rPr>
              <a:t>2. Product Creation</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16</a:t>
            </a:fld>
            <a:endParaRPr lang="en-SG"/>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498835" y="1102113"/>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0F47AEB-7AEC-48FC-8FFC-62687DD8EAF3}"/>
              </a:ext>
            </a:extLst>
          </p:cNvPr>
          <p:cNvSpPr txBox="1"/>
          <p:nvPr/>
        </p:nvSpPr>
        <p:spPr>
          <a:xfrm>
            <a:off x="1717925" y="6191612"/>
            <a:ext cx="8889436" cy="584775"/>
          </a:xfrm>
          <a:prstGeom prst="rect">
            <a:avLst/>
          </a:prstGeom>
          <a:noFill/>
        </p:spPr>
        <p:txBody>
          <a:bodyPr wrap="square" rtlCol="0">
            <a:spAutoFit/>
          </a:bodyPr>
          <a:lstStyle/>
          <a:p>
            <a:pPr algn="ctr"/>
            <a:r>
              <a:rPr lang="en-US" sz="1600" i="1" dirty="0"/>
              <a:t>Figure 5. (MP4) Demonstration of teleoperation with RNS and Turtlebot3 via communication bridge between Syncware and RNS.</a:t>
            </a:r>
            <a:endParaRPr lang="en-SG" sz="1600" i="1" dirty="0"/>
          </a:p>
        </p:txBody>
      </p:sp>
      <p:grpSp>
        <p:nvGrpSpPr>
          <p:cNvPr id="21" name="Group 20">
            <a:extLst>
              <a:ext uri="{FF2B5EF4-FFF2-40B4-BE49-F238E27FC236}">
                <a16:creationId xmlns:a16="http://schemas.microsoft.com/office/drawing/2014/main" id="{72DD83FD-4F21-4177-9A61-8225825255E6}"/>
              </a:ext>
            </a:extLst>
          </p:cNvPr>
          <p:cNvGrpSpPr/>
          <p:nvPr/>
        </p:nvGrpSpPr>
        <p:grpSpPr>
          <a:xfrm>
            <a:off x="1263192" y="1186019"/>
            <a:ext cx="9471521" cy="4983841"/>
            <a:chOff x="1590713" y="1480316"/>
            <a:chExt cx="8889436" cy="4519838"/>
          </a:xfrm>
        </p:grpSpPr>
        <p:grpSp>
          <p:nvGrpSpPr>
            <p:cNvPr id="11" name="Group 10">
              <a:extLst>
                <a:ext uri="{FF2B5EF4-FFF2-40B4-BE49-F238E27FC236}">
                  <a16:creationId xmlns:a16="http://schemas.microsoft.com/office/drawing/2014/main" id="{988CADBD-5B31-4B2E-92D1-90C3056372CA}"/>
                </a:ext>
              </a:extLst>
            </p:cNvPr>
            <p:cNvGrpSpPr/>
            <p:nvPr/>
          </p:nvGrpSpPr>
          <p:grpSpPr>
            <a:xfrm>
              <a:off x="1590713" y="1483383"/>
              <a:ext cx="8889436" cy="4516771"/>
              <a:chOff x="633046" y="1396770"/>
              <a:chExt cx="7021276" cy="3790383"/>
            </a:xfrm>
          </p:grpSpPr>
          <p:pic>
            <p:nvPicPr>
              <p:cNvPr id="12" name="movel_syncware">
                <a:hlinkClick r:id="" action="ppaction://media"/>
                <a:extLst>
                  <a:ext uri="{FF2B5EF4-FFF2-40B4-BE49-F238E27FC236}">
                    <a16:creationId xmlns:a16="http://schemas.microsoft.com/office/drawing/2014/main" id="{307D0EE6-4090-4775-BCE0-F237E1D1C2F4}"/>
                  </a:ext>
                </a:extLst>
              </p:cNvPr>
              <p:cNvPicPr>
                <a:picLocks noChangeAspect="1"/>
              </p:cNvPicPr>
              <p:nvPr>
                <a:videoFile r:link="rId1"/>
                <p:extLst>
                  <p:ext uri="{DAA4B4D4-6D71-4841-9C94-3DE7FCFB9230}">
                    <p14:media xmlns:p14="http://schemas.microsoft.com/office/powerpoint/2010/main" r:embed="rId2">
                      <p14:trim st="1727" end="2676"/>
                    </p14:media>
                  </p:ext>
                </p:extLst>
              </p:nvPr>
            </p:nvPicPr>
            <p:blipFill>
              <a:blip r:embed="rId6"/>
              <a:stretch>
                <a:fillRect/>
              </a:stretch>
            </p:blipFill>
            <p:spPr>
              <a:xfrm>
                <a:off x="633046" y="1396770"/>
                <a:ext cx="7021276" cy="3790383"/>
              </a:xfrm>
              <a:prstGeom prst="rect">
                <a:avLst/>
              </a:prstGeom>
              <a:ln>
                <a:solidFill>
                  <a:schemeClr val="tx1"/>
                </a:solidFill>
              </a:ln>
            </p:spPr>
          </p:pic>
          <p:pic>
            <p:nvPicPr>
              <p:cNvPr id="13" name="Picture 2" descr="Computer Gamer Keyboard Wasd Keys Vector Illustration Wasd Keys Game  Control Keyboard Buttons Stock Illustration - Download Image Now - iStock">
                <a:extLst>
                  <a:ext uri="{FF2B5EF4-FFF2-40B4-BE49-F238E27FC236}">
                    <a16:creationId xmlns:a16="http://schemas.microsoft.com/office/drawing/2014/main" id="{14BF8622-C9E1-4604-99BE-8BA71187C4C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56" b="20287"/>
              <a:stretch/>
            </p:blipFill>
            <p:spPr bwMode="auto">
              <a:xfrm>
                <a:off x="5077082" y="2973972"/>
                <a:ext cx="1727190" cy="10960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D3CB1FB-D3C7-4803-A0D9-A42B44E0B4DE}"/>
                  </a:ext>
                </a:extLst>
              </p:cNvPr>
              <p:cNvSpPr txBox="1"/>
              <p:nvPr/>
            </p:nvSpPr>
            <p:spPr>
              <a:xfrm>
                <a:off x="5434240" y="2749309"/>
                <a:ext cx="959275" cy="281080"/>
              </a:xfrm>
              <a:prstGeom prst="rect">
                <a:avLst/>
              </a:prstGeom>
              <a:noFill/>
            </p:spPr>
            <p:txBody>
              <a:bodyPr wrap="square" rtlCol="0">
                <a:spAutoFit/>
              </a:bodyPr>
              <a:lstStyle/>
              <a:p>
                <a:pPr algn="ctr"/>
                <a:r>
                  <a:rPr lang="en-US" b="1" i="1" dirty="0"/>
                  <a:t>Forward</a:t>
                </a:r>
                <a:endParaRPr lang="en-SG" sz="2400" b="1" i="1" dirty="0"/>
              </a:p>
            </p:txBody>
          </p:sp>
          <p:sp>
            <p:nvSpPr>
              <p:cNvPr id="15" name="TextBox 14">
                <a:extLst>
                  <a:ext uri="{FF2B5EF4-FFF2-40B4-BE49-F238E27FC236}">
                    <a16:creationId xmlns:a16="http://schemas.microsoft.com/office/drawing/2014/main" id="{4B3A6FA5-EFF9-4BBB-8531-DD72DB0C9893}"/>
                  </a:ext>
                </a:extLst>
              </p:cNvPr>
              <p:cNvSpPr txBox="1"/>
              <p:nvPr/>
            </p:nvSpPr>
            <p:spPr>
              <a:xfrm>
                <a:off x="5940672" y="3230722"/>
                <a:ext cx="959275" cy="281080"/>
              </a:xfrm>
              <a:prstGeom prst="rect">
                <a:avLst/>
              </a:prstGeom>
              <a:noFill/>
            </p:spPr>
            <p:txBody>
              <a:bodyPr wrap="square" rtlCol="0">
                <a:spAutoFit/>
              </a:bodyPr>
              <a:lstStyle/>
              <a:p>
                <a:pPr algn="ctr"/>
                <a:r>
                  <a:rPr lang="en-US" b="1" i="1" dirty="0"/>
                  <a:t>Right</a:t>
                </a:r>
                <a:endParaRPr lang="en-SG" sz="2400" b="1" i="1" dirty="0"/>
              </a:p>
            </p:txBody>
          </p:sp>
          <p:sp>
            <p:nvSpPr>
              <p:cNvPr id="16" name="TextBox 15">
                <a:extLst>
                  <a:ext uri="{FF2B5EF4-FFF2-40B4-BE49-F238E27FC236}">
                    <a16:creationId xmlns:a16="http://schemas.microsoft.com/office/drawing/2014/main" id="{EAD7AAD7-7859-4357-A18A-3B37F11BA636}"/>
                  </a:ext>
                </a:extLst>
              </p:cNvPr>
              <p:cNvSpPr txBox="1"/>
              <p:nvPr/>
            </p:nvSpPr>
            <p:spPr>
              <a:xfrm>
                <a:off x="4981399" y="3234050"/>
                <a:ext cx="959275" cy="281080"/>
              </a:xfrm>
              <a:prstGeom prst="rect">
                <a:avLst/>
              </a:prstGeom>
              <a:noFill/>
            </p:spPr>
            <p:txBody>
              <a:bodyPr wrap="square" rtlCol="0">
                <a:spAutoFit/>
              </a:bodyPr>
              <a:lstStyle/>
              <a:p>
                <a:pPr algn="ctr"/>
                <a:r>
                  <a:rPr lang="en-US" b="1" i="1" dirty="0"/>
                  <a:t>Left</a:t>
                </a:r>
                <a:endParaRPr lang="en-SG" sz="2400" b="1" i="1" dirty="0"/>
              </a:p>
            </p:txBody>
          </p:sp>
          <p:sp>
            <p:nvSpPr>
              <p:cNvPr id="17" name="TextBox 16">
                <a:extLst>
                  <a:ext uri="{FF2B5EF4-FFF2-40B4-BE49-F238E27FC236}">
                    <a16:creationId xmlns:a16="http://schemas.microsoft.com/office/drawing/2014/main" id="{C2B4B607-C28E-42E2-AEFC-E56A7EC61379}"/>
                  </a:ext>
                </a:extLst>
              </p:cNvPr>
              <p:cNvSpPr txBox="1"/>
              <p:nvPr/>
            </p:nvSpPr>
            <p:spPr>
              <a:xfrm>
                <a:off x="5489088" y="3980400"/>
                <a:ext cx="959275" cy="281080"/>
              </a:xfrm>
              <a:prstGeom prst="rect">
                <a:avLst/>
              </a:prstGeom>
              <a:noFill/>
            </p:spPr>
            <p:txBody>
              <a:bodyPr wrap="square" rtlCol="0">
                <a:spAutoFit/>
              </a:bodyPr>
              <a:lstStyle/>
              <a:p>
                <a:pPr algn="ctr"/>
                <a:r>
                  <a:rPr lang="en-US" b="1" i="1" dirty="0"/>
                  <a:t>Reverse</a:t>
                </a:r>
                <a:endParaRPr lang="en-SG" sz="2400" b="1" i="1" dirty="0"/>
              </a:p>
            </p:txBody>
          </p:sp>
        </p:grpSp>
        <p:sp>
          <p:nvSpPr>
            <p:cNvPr id="19" name="TextBox 18">
              <a:extLst>
                <a:ext uri="{FF2B5EF4-FFF2-40B4-BE49-F238E27FC236}">
                  <a16:creationId xmlns:a16="http://schemas.microsoft.com/office/drawing/2014/main" id="{CFA9E486-2B9F-46BA-896C-1B95F66D6BFB}"/>
                </a:ext>
              </a:extLst>
            </p:cNvPr>
            <p:cNvSpPr txBox="1"/>
            <p:nvPr/>
          </p:nvSpPr>
          <p:spPr>
            <a:xfrm>
              <a:off x="1590713" y="1495214"/>
              <a:ext cx="1847654" cy="307034"/>
            </a:xfrm>
            <a:prstGeom prst="rect">
              <a:avLst/>
            </a:prstGeom>
            <a:solidFill>
              <a:schemeClr val="bg1"/>
            </a:solidFill>
            <a:ln w="28575">
              <a:solidFill>
                <a:schemeClr val="tx1"/>
              </a:solidFill>
            </a:ln>
          </p:spPr>
          <p:txBody>
            <a:bodyPr wrap="square" rtlCol="0">
              <a:spAutoFit/>
            </a:bodyPr>
            <a:lstStyle/>
            <a:p>
              <a:pPr algn="ctr"/>
              <a:r>
                <a:rPr lang="en-US" sz="1600" b="1" dirty="0">
                  <a:latin typeface="Consolas" panose="020B0609020204030204" pitchFamily="49" charset="0"/>
                </a:rPr>
                <a:t>Turtlebot3 World</a:t>
              </a:r>
              <a:endParaRPr lang="en-SG" sz="1600" b="1" dirty="0">
                <a:latin typeface="Consolas" panose="020B0609020204030204" pitchFamily="49" charset="0"/>
              </a:endParaRPr>
            </a:p>
          </p:txBody>
        </p:sp>
        <p:sp>
          <p:nvSpPr>
            <p:cNvPr id="20" name="TextBox 19">
              <a:extLst>
                <a:ext uri="{FF2B5EF4-FFF2-40B4-BE49-F238E27FC236}">
                  <a16:creationId xmlns:a16="http://schemas.microsoft.com/office/drawing/2014/main" id="{22D10FCC-67E2-4891-8D58-DB20F3D123F1}"/>
                </a:ext>
              </a:extLst>
            </p:cNvPr>
            <p:cNvSpPr txBox="1"/>
            <p:nvPr/>
          </p:nvSpPr>
          <p:spPr>
            <a:xfrm>
              <a:off x="6017668" y="1480316"/>
              <a:ext cx="2043407" cy="307777"/>
            </a:xfrm>
            <a:prstGeom prst="rect">
              <a:avLst/>
            </a:prstGeom>
            <a:solidFill>
              <a:schemeClr val="bg1"/>
            </a:solidFill>
            <a:ln w="28575">
              <a:solidFill>
                <a:schemeClr val="tx1"/>
              </a:solidFill>
            </a:ln>
          </p:spPr>
          <p:txBody>
            <a:bodyPr wrap="square" rtlCol="0">
              <a:spAutoFit/>
            </a:bodyPr>
            <a:lstStyle/>
            <a:p>
              <a:pPr algn="ctr"/>
              <a:r>
                <a:rPr lang="en-US" sz="1600" b="1" dirty="0">
                  <a:latin typeface="Consolas" panose="020B0609020204030204" pitchFamily="49" charset="0"/>
                </a:rPr>
                <a:t>Syncware Platform</a:t>
              </a:r>
              <a:endParaRPr lang="en-SG" sz="1600" b="1" dirty="0">
                <a:latin typeface="Consolas" panose="020B0609020204030204" pitchFamily="49" charset="0"/>
              </a:endParaRPr>
            </a:p>
          </p:txBody>
        </p:sp>
      </p:grpSp>
      <p:sp>
        <p:nvSpPr>
          <p:cNvPr id="18" name="Rectangle: Rounded Corners 17">
            <a:extLst>
              <a:ext uri="{FF2B5EF4-FFF2-40B4-BE49-F238E27FC236}">
                <a16:creationId xmlns:a16="http://schemas.microsoft.com/office/drawing/2014/main" id="{8824C23D-9594-41C4-B737-44D634499D5A}"/>
              </a:ext>
            </a:extLst>
          </p:cNvPr>
          <p:cNvSpPr/>
          <p:nvPr/>
        </p:nvSpPr>
        <p:spPr>
          <a:xfrm>
            <a:off x="5287490" y="495434"/>
            <a:ext cx="3746426" cy="44644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sp>
        <p:nvSpPr>
          <p:cNvPr id="22" name="Rectangle: Rounded Corners 21">
            <a:extLst>
              <a:ext uri="{FF2B5EF4-FFF2-40B4-BE49-F238E27FC236}">
                <a16:creationId xmlns:a16="http://schemas.microsoft.com/office/drawing/2014/main" id="{2D4FB140-81E2-46F4-AA6D-1A92F2F48573}"/>
              </a:ext>
            </a:extLst>
          </p:cNvPr>
          <p:cNvSpPr/>
          <p:nvPr/>
        </p:nvSpPr>
        <p:spPr>
          <a:xfrm>
            <a:off x="5196438" y="5343991"/>
            <a:ext cx="1567175" cy="515258"/>
          </a:xfrm>
          <a:prstGeom prst="roundRect">
            <a:avLst/>
          </a:prstGeom>
          <a:solidFill>
            <a:schemeClr val="accent3">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nsolas" panose="020B0609020204030204" pitchFamily="49" charset="0"/>
              </a:rPr>
              <a:t>RNS</a:t>
            </a:r>
            <a:endParaRPr lang="en-SG" sz="1600" b="1" dirty="0">
              <a:solidFill>
                <a:schemeClr val="tx1"/>
              </a:solidFill>
              <a:latin typeface="Consolas" panose="020B0609020204030204" pitchFamily="49" charset="0"/>
            </a:endParaRPr>
          </a:p>
        </p:txBody>
      </p:sp>
      <p:sp>
        <p:nvSpPr>
          <p:cNvPr id="23" name="Rectangle: Rounded Corners 22">
            <a:extLst>
              <a:ext uri="{FF2B5EF4-FFF2-40B4-BE49-F238E27FC236}">
                <a16:creationId xmlns:a16="http://schemas.microsoft.com/office/drawing/2014/main" id="{97CA6070-A677-4A12-B933-F7DEFF739D15}"/>
              </a:ext>
            </a:extLst>
          </p:cNvPr>
          <p:cNvSpPr/>
          <p:nvPr/>
        </p:nvSpPr>
        <p:spPr>
          <a:xfrm>
            <a:off x="8846841" y="5343991"/>
            <a:ext cx="1567175" cy="51525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nsolas" panose="020B0609020204030204" pitchFamily="49" charset="0"/>
              </a:rPr>
              <a:t>Syncware Platform</a:t>
            </a:r>
            <a:endParaRPr lang="en-SG" sz="1600" b="1" dirty="0">
              <a:solidFill>
                <a:schemeClr val="tx1"/>
              </a:solidFill>
              <a:latin typeface="Consolas" panose="020B0609020204030204" pitchFamily="49" charset="0"/>
            </a:endParaRPr>
          </a:p>
        </p:txBody>
      </p:sp>
      <p:sp>
        <p:nvSpPr>
          <p:cNvPr id="24" name="Rectangle: Rounded Corners 23">
            <a:extLst>
              <a:ext uri="{FF2B5EF4-FFF2-40B4-BE49-F238E27FC236}">
                <a16:creationId xmlns:a16="http://schemas.microsoft.com/office/drawing/2014/main" id="{D38C4D6E-A8FE-415F-8364-3A06CE0BB486}"/>
              </a:ext>
            </a:extLst>
          </p:cNvPr>
          <p:cNvSpPr/>
          <p:nvPr/>
        </p:nvSpPr>
        <p:spPr>
          <a:xfrm>
            <a:off x="2687116" y="5343991"/>
            <a:ext cx="1543501" cy="515258"/>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Consolas" panose="020B0609020204030204" pitchFamily="49" charset="0"/>
              </a:rPr>
              <a:t>Turtlebot3 World</a:t>
            </a:r>
            <a:endParaRPr lang="en-SG" sz="1600" b="1" dirty="0">
              <a:solidFill>
                <a:schemeClr val="tx1"/>
              </a:solidFill>
              <a:latin typeface="Consolas" panose="020B0609020204030204" pitchFamily="49" charset="0"/>
            </a:endParaRPr>
          </a:p>
        </p:txBody>
      </p:sp>
      <p:cxnSp>
        <p:nvCxnSpPr>
          <p:cNvPr id="25" name="Straight Arrow Connector 24">
            <a:extLst>
              <a:ext uri="{FF2B5EF4-FFF2-40B4-BE49-F238E27FC236}">
                <a16:creationId xmlns:a16="http://schemas.microsoft.com/office/drawing/2014/main" id="{BCC5D5B9-2E56-4DB5-9776-7E3ECD903D7F}"/>
              </a:ext>
            </a:extLst>
          </p:cNvPr>
          <p:cNvCxnSpPr>
            <a:stCxn id="22" idx="3"/>
            <a:endCxn id="23" idx="1"/>
          </p:cNvCxnSpPr>
          <p:nvPr/>
        </p:nvCxnSpPr>
        <p:spPr>
          <a:xfrm>
            <a:off x="6763613" y="5601620"/>
            <a:ext cx="2083228"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6CABDDA-18B2-4164-B6AD-3EABC2AE0174}"/>
              </a:ext>
            </a:extLst>
          </p:cNvPr>
          <p:cNvCxnSpPr>
            <a:cxnSpLocks/>
            <a:stCxn id="24" idx="3"/>
            <a:endCxn id="22" idx="1"/>
          </p:cNvCxnSpPr>
          <p:nvPr/>
        </p:nvCxnSpPr>
        <p:spPr>
          <a:xfrm>
            <a:off x="4230617" y="5601620"/>
            <a:ext cx="96582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FE6F3724-4712-4F56-AC3A-A0D36C24959D}"/>
              </a:ext>
            </a:extLst>
          </p:cNvPr>
          <p:cNvSpPr/>
          <p:nvPr/>
        </p:nvSpPr>
        <p:spPr>
          <a:xfrm>
            <a:off x="6763613" y="5189848"/>
            <a:ext cx="2083228" cy="515258"/>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Consolas" panose="020B0609020204030204" pitchFamily="49" charset="0"/>
              </a:rPr>
              <a:t>Communication Bridge</a:t>
            </a:r>
            <a:endParaRPr lang="en-SG" sz="1200" b="1" dirty="0">
              <a:solidFill>
                <a:schemeClr val="tx1"/>
              </a:solidFill>
              <a:latin typeface="Consolas" panose="020B0609020204030204" pitchFamily="49" charset="0"/>
            </a:endParaRPr>
          </a:p>
        </p:txBody>
      </p:sp>
      <p:sp>
        <p:nvSpPr>
          <p:cNvPr id="3" name="Rectangle 2">
            <a:extLst>
              <a:ext uri="{FF2B5EF4-FFF2-40B4-BE49-F238E27FC236}">
                <a16:creationId xmlns:a16="http://schemas.microsoft.com/office/drawing/2014/main" id="{B31ACF90-7FE5-4C4F-8061-772E6B52BF6E}"/>
              </a:ext>
            </a:extLst>
          </p:cNvPr>
          <p:cNvSpPr/>
          <p:nvPr/>
        </p:nvSpPr>
        <p:spPr>
          <a:xfrm>
            <a:off x="8035856" y="1711882"/>
            <a:ext cx="767784" cy="24996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 name="Straight Arrow Connector 7">
            <a:extLst>
              <a:ext uri="{FF2B5EF4-FFF2-40B4-BE49-F238E27FC236}">
                <a16:creationId xmlns:a16="http://schemas.microsoft.com/office/drawing/2014/main" id="{43D08A3B-46C7-4DE3-8065-3AFD114A002D}"/>
              </a:ext>
            </a:extLst>
          </p:cNvPr>
          <p:cNvCxnSpPr/>
          <p:nvPr/>
        </p:nvCxnSpPr>
        <p:spPr>
          <a:xfrm flipH="1">
            <a:off x="8460886" y="2072640"/>
            <a:ext cx="381183" cy="0"/>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B9A7C3C-DCCA-40F7-AB41-1C93AE385ED3}"/>
              </a:ext>
            </a:extLst>
          </p:cNvPr>
          <p:cNvCxnSpPr/>
          <p:nvPr/>
        </p:nvCxnSpPr>
        <p:spPr>
          <a:xfrm flipH="1">
            <a:off x="8460886" y="2159000"/>
            <a:ext cx="381183" cy="0"/>
          </a:xfrm>
          <a:prstGeom prst="straightConnector1">
            <a:avLst/>
          </a:prstGeom>
          <a:ln w="31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308B9A0-25F7-4307-8B6C-CDF8B5163916}"/>
              </a:ext>
            </a:extLst>
          </p:cNvPr>
          <p:cNvSpPr txBox="1"/>
          <p:nvPr/>
        </p:nvSpPr>
        <p:spPr>
          <a:xfrm>
            <a:off x="8446468" y="1291743"/>
            <a:ext cx="998059" cy="215444"/>
          </a:xfrm>
          <a:prstGeom prst="rect">
            <a:avLst/>
          </a:prstGeom>
          <a:solidFill>
            <a:schemeClr val="bg1"/>
          </a:solidFill>
          <a:ln>
            <a:solidFill>
              <a:srgbClr val="FF0000"/>
            </a:solidFill>
          </a:ln>
        </p:spPr>
        <p:txBody>
          <a:bodyPr wrap="square" rtlCol="0">
            <a:spAutoFit/>
          </a:bodyPr>
          <a:lstStyle/>
          <a:p>
            <a:pPr algn="ctr"/>
            <a:r>
              <a:rPr lang="en-SG" sz="800" i="1" dirty="0">
                <a:solidFill>
                  <a:srgbClr val="FF0000"/>
                </a:solidFill>
              </a:rPr>
              <a:t>Message from RNS</a:t>
            </a:r>
          </a:p>
        </p:txBody>
      </p:sp>
      <p:cxnSp>
        <p:nvCxnSpPr>
          <p:cNvPr id="31" name="Connector: Elbow 30">
            <a:extLst>
              <a:ext uri="{FF2B5EF4-FFF2-40B4-BE49-F238E27FC236}">
                <a16:creationId xmlns:a16="http://schemas.microsoft.com/office/drawing/2014/main" id="{52B01D41-FAEC-4537-ABCC-82DD4C36C5FA}"/>
              </a:ext>
            </a:extLst>
          </p:cNvPr>
          <p:cNvCxnSpPr>
            <a:endCxn id="3" idx="3"/>
          </p:cNvCxnSpPr>
          <p:nvPr/>
        </p:nvCxnSpPr>
        <p:spPr>
          <a:xfrm rot="5400000">
            <a:off x="8715830" y="1605750"/>
            <a:ext cx="318927" cy="14330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BBDAEA1-A170-43E1-B6E9-96B4242B36F3}"/>
              </a:ext>
            </a:extLst>
          </p:cNvPr>
          <p:cNvSpPr txBox="1"/>
          <p:nvPr/>
        </p:nvSpPr>
        <p:spPr>
          <a:xfrm>
            <a:off x="8842069" y="2008222"/>
            <a:ext cx="998059" cy="215444"/>
          </a:xfrm>
          <a:prstGeom prst="rect">
            <a:avLst/>
          </a:prstGeom>
          <a:solidFill>
            <a:schemeClr val="bg1"/>
          </a:solidFill>
          <a:ln>
            <a:solidFill>
              <a:schemeClr val="accent1"/>
            </a:solidFill>
          </a:ln>
        </p:spPr>
        <p:txBody>
          <a:bodyPr wrap="square" rtlCol="0">
            <a:spAutoFit/>
          </a:bodyPr>
          <a:lstStyle/>
          <a:p>
            <a:pPr algn="ctr"/>
            <a:r>
              <a:rPr lang="en-SG" sz="800" i="1" dirty="0">
                <a:solidFill>
                  <a:schemeClr val="accent1"/>
                </a:solidFill>
              </a:rPr>
              <a:t>Commands sent</a:t>
            </a:r>
          </a:p>
        </p:txBody>
      </p:sp>
    </p:spTree>
    <p:extLst>
      <p:ext uri="{BB962C8B-B14F-4D97-AF65-F5344CB8AC3E}">
        <p14:creationId xmlns:p14="http://schemas.microsoft.com/office/powerpoint/2010/main" val="258906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right)">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righ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righ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7" grpId="0"/>
      <p:bldP spid="3" grpId="0" animBg="1"/>
      <p:bldP spid="9"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782320" y="1127502"/>
            <a:ext cx="10952480" cy="1117600"/>
          </a:xfrm>
          <a:solidFill>
            <a:schemeClr val="bg1"/>
          </a:solidFill>
          <a:ln w="28575">
            <a:solidFill>
              <a:schemeClr val="tx1"/>
            </a:solidFill>
          </a:ln>
        </p:spPr>
        <p:txBody>
          <a:bodyPr>
            <a:normAutofit/>
          </a:bodyPr>
          <a:lstStyle/>
          <a:p>
            <a:r>
              <a:rPr lang="en-US" sz="4800" dirty="0">
                <a:latin typeface="+mn-lt"/>
              </a:rPr>
              <a:t>   1. Proposed Architecture</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17</a:t>
            </a:fld>
            <a:endParaRPr lang="en-SG"/>
          </a:p>
        </p:txBody>
      </p: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5359" y="162691"/>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AD5097E-338C-4340-9275-68681C6AB19E}"/>
              </a:ext>
            </a:extLst>
          </p:cNvPr>
          <p:cNvSpPr/>
          <p:nvPr/>
        </p:nvSpPr>
        <p:spPr>
          <a:xfrm>
            <a:off x="7688654" y="1381573"/>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6" name="Title 1">
            <a:extLst>
              <a:ext uri="{FF2B5EF4-FFF2-40B4-BE49-F238E27FC236}">
                <a16:creationId xmlns:a16="http://schemas.microsoft.com/office/drawing/2014/main" id="{A5717793-63E7-4BF2-A361-CEDF7E07AAD4}"/>
              </a:ext>
            </a:extLst>
          </p:cNvPr>
          <p:cNvSpPr txBox="1">
            <a:spLocks/>
          </p:cNvSpPr>
          <p:nvPr/>
        </p:nvSpPr>
        <p:spPr>
          <a:xfrm>
            <a:off x="782319" y="2418184"/>
            <a:ext cx="9704343"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2. Product Creation</a:t>
            </a:r>
            <a:endParaRPr lang="en-SG" sz="4800" dirty="0">
              <a:latin typeface="+mn-lt"/>
            </a:endParaRPr>
          </a:p>
        </p:txBody>
      </p:sp>
      <p:sp>
        <p:nvSpPr>
          <p:cNvPr id="7" name="Rectangle: Rounded Corners 6">
            <a:extLst>
              <a:ext uri="{FF2B5EF4-FFF2-40B4-BE49-F238E27FC236}">
                <a16:creationId xmlns:a16="http://schemas.microsoft.com/office/drawing/2014/main" id="{2FCB4D48-2D06-42E0-952C-D99ADC57691A}"/>
              </a:ext>
            </a:extLst>
          </p:cNvPr>
          <p:cNvSpPr/>
          <p:nvPr/>
        </p:nvSpPr>
        <p:spPr>
          <a:xfrm>
            <a:off x="6453186" y="2635141"/>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3" name="Rectangle 2">
            <a:extLst>
              <a:ext uri="{FF2B5EF4-FFF2-40B4-BE49-F238E27FC236}">
                <a16:creationId xmlns:a16="http://schemas.microsoft.com/office/drawing/2014/main" id="{BD941A2A-F7F4-4391-950E-35F74C417F3F}"/>
              </a:ext>
            </a:extLst>
          </p:cNvPr>
          <p:cNvSpPr/>
          <p:nvPr/>
        </p:nvSpPr>
        <p:spPr>
          <a:xfrm>
            <a:off x="629920" y="914504"/>
            <a:ext cx="11218810" cy="1349626"/>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itle 1">
            <a:extLst>
              <a:ext uri="{FF2B5EF4-FFF2-40B4-BE49-F238E27FC236}">
                <a16:creationId xmlns:a16="http://schemas.microsoft.com/office/drawing/2014/main" id="{D262ACA4-F783-4D65-9594-1FF3FEBDD233}"/>
              </a:ext>
            </a:extLst>
          </p:cNvPr>
          <p:cNvSpPr txBox="1">
            <a:spLocks/>
          </p:cNvSpPr>
          <p:nvPr/>
        </p:nvSpPr>
        <p:spPr>
          <a:xfrm>
            <a:off x="782319" y="5065379"/>
            <a:ext cx="10500360"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4. Product Discussion</a:t>
            </a:r>
            <a:endParaRPr lang="en-SG" sz="4800" dirty="0">
              <a:latin typeface="+mn-lt"/>
            </a:endParaRPr>
          </a:p>
        </p:txBody>
      </p:sp>
      <p:sp>
        <p:nvSpPr>
          <p:cNvPr id="12" name="Rectangle: Rounded Corners 11">
            <a:extLst>
              <a:ext uri="{FF2B5EF4-FFF2-40B4-BE49-F238E27FC236}">
                <a16:creationId xmlns:a16="http://schemas.microsoft.com/office/drawing/2014/main" id="{83D81FA2-8EE4-4ED4-AD19-361EA5DC5388}"/>
              </a:ext>
            </a:extLst>
          </p:cNvPr>
          <p:cNvSpPr/>
          <p:nvPr/>
        </p:nvSpPr>
        <p:spPr>
          <a:xfrm>
            <a:off x="6453186" y="3968208"/>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14" name="Title 1">
            <a:extLst>
              <a:ext uri="{FF2B5EF4-FFF2-40B4-BE49-F238E27FC236}">
                <a16:creationId xmlns:a16="http://schemas.microsoft.com/office/drawing/2014/main" id="{B171DFB4-6E0A-442A-A06F-B085EF3754E9}"/>
              </a:ext>
            </a:extLst>
          </p:cNvPr>
          <p:cNvSpPr txBox="1">
            <a:spLocks/>
          </p:cNvSpPr>
          <p:nvPr/>
        </p:nvSpPr>
        <p:spPr>
          <a:xfrm>
            <a:off x="782319" y="3714137"/>
            <a:ext cx="9704343"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3. Product Testing</a:t>
            </a:r>
            <a:endParaRPr lang="en-SG" sz="4800" dirty="0">
              <a:latin typeface="+mn-lt"/>
            </a:endParaRPr>
          </a:p>
        </p:txBody>
      </p:sp>
      <p:sp>
        <p:nvSpPr>
          <p:cNvPr id="13" name="Rectangle 12">
            <a:extLst>
              <a:ext uri="{FF2B5EF4-FFF2-40B4-BE49-F238E27FC236}">
                <a16:creationId xmlns:a16="http://schemas.microsoft.com/office/drawing/2014/main" id="{A6D301A2-0011-4AF1-90FB-E5C1D7464CD8}"/>
              </a:ext>
            </a:extLst>
          </p:cNvPr>
          <p:cNvSpPr/>
          <p:nvPr/>
        </p:nvSpPr>
        <p:spPr>
          <a:xfrm>
            <a:off x="629921" y="2317015"/>
            <a:ext cx="10932158" cy="1307945"/>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Rectangle: Rounded Corners 15">
            <a:extLst>
              <a:ext uri="{FF2B5EF4-FFF2-40B4-BE49-F238E27FC236}">
                <a16:creationId xmlns:a16="http://schemas.microsoft.com/office/drawing/2014/main" id="{AC637F8E-A4E1-4BEF-A18C-385DFC2B62FC}"/>
              </a:ext>
            </a:extLst>
          </p:cNvPr>
          <p:cNvSpPr/>
          <p:nvPr/>
        </p:nvSpPr>
        <p:spPr>
          <a:xfrm>
            <a:off x="7010700" y="5267253"/>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15" name="Rectangle 14">
            <a:extLst>
              <a:ext uri="{FF2B5EF4-FFF2-40B4-BE49-F238E27FC236}">
                <a16:creationId xmlns:a16="http://schemas.microsoft.com/office/drawing/2014/main" id="{B88BE3F5-66EC-4D02-86B1-8564186A5C5F}"/>
              </a:ext>
            </a:extLst>
          </p:cNvPr>
          <p:cNvSpPr/>
          <p:nvPr/>
        </p:nvSpPr>
        <p:spPr>
          <a:xfrm>
            <a:off x="502920" y="4958025"/>
            <a:ext cx="10779759" cy="1362885"/>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32480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498835" y="82321"/>
            <a:ext cx="10515600" cy="1325563"/>
          </a:xfrm>
        </p:spPr>
        <p:txBody>
          <a:bodyPr/>
          <a:lstStyle/>
          <a:p>
            <a:r>
              <a:rPr lang="en-US" dirty="0">
                <a:latin typeface="+mn-lt"/>
              </a:rPr>
              <a:t>3. Product Testing</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18</a:t>
            </a:fld>
            <a:endParaRPr lang="en-SG"/>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498835" y="1102113"/>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8824C23D-9594-41C4-B737-44D634499D5A}"/>
              </a:ext>
            </a:extLst>
          </p:cNvPr>
          <p:cNvSpPr/>
          <p:nvPr/>
        </p:nvSpPr>
        <p:spPr>
          <a:xfrm>
            <a:off x="4998339" y="456536"/>
            <a:ext cx="3746426" cy="44644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sp>
        <p:nvSpPr>
          <p:cNvPr id="14" name="Content Placeholder 2">
            <a:extLst>
              <a:ext uri="{FF2B5EF4-FFF2-40B4-BE49-F238E27FC236}">
                <a16:creationId xmlns:a16="http://schemas.microsoft.com/office/drawing/2014/main" id="{00F85852-49AF-49A7-ABE6-6B50DE6B460B}"/>
              </a:ext>
            </a:extLst>
          </p:cNvPr>
          <p:cNvSpPr>
            <a:spLocks noGrp="1"/>
          </p:cNvSpPr>
          <p:nvPr>
            <p:ph idx="1"/>
          </p:nvPr>
        </p:nvSpPr>
        <p:spPr>
          <a:xfrm>
            <a:off x="536922" y="1538620"/>
            <a:ext cx="11156245" cy="4351338"/>
          </a:xfrm>
        </p:spPr>
        <p:txBody>
          <a:bodyPr>
            <a:noAutofit/>
          </a:bodyPr>
          <a:lstStyle/>
          <a:p>
            <a:pPr>
              <a:lnSpc>
                <a:spcPct val="150000"/>
              </a:lnSpc>
            </a:pPr>
            <a:r>
              <a:rPr lang="en-US" sz="2400" dirty="0"/>
              <a:t>Collaboration with </a:t>
            </a:r>
            <a:r>
              <a:rPr lang="en-SG" sz="2400" i="1" u="sng" dirty="0"/>
              <a:t>another entity</a:t>
            </a:r>
            <a:r>
              <a:rPr lang="en-SG" sz="2400" dirty="0"/>
              <a:t> to connect an air sensor to the Syncware Platform</a:t>
            </a:r>
          </a:p>
          <a:p>
            <a:pPr>
              <a:lnSpc>
                <a:spcPct val="150000"/>
              </a:lnSpc>
            </a:pPr>
            <a:r>
              <a:rPr lang="en-SG" sz="2400" dirty="0"/>
              <a:t>Visualise data extracted from the air sensor in a dashboard</a:t>
            </a:r>
          </a:p>
          <a:p>
            <a:pPr>
              <a:lnSpc>
                <a:spcPct val="150000"/>
              </a:lnSpc>
            </a:pPr>
            <a:r>
              <a:rPr lang="en-SG" sz="2400" dirty="0"/>
              <a:t>Utilises </a:t>
            </a:r>
            <a:r>
              <a:rPr lang="en-SG" sz="2400" b="0" i="0" dirty="0">
                <a:effectLst/>
              </a:rPr>
              <a:t>Message Queueing Telemetry Transport </a:t>
            </a:r>
            <a:r>
              <a:rPr lang="en-SG" sz="2400" b="0" i="0" dirty="0">
                <a:solidFill>
                  <a:srgbClr val="4D5156"/>
                </a:solidFill>
                <a:effectLst/>
              </a:rPr>
              <a:t>(</a:t>
            </a:r>
            <a:r>
              <a:rPr lang="en-SG" sz="2400" dirty="0"/>
              <a:t>MQTT) communication protocol</a:t>
            </a:r>
          </a:p>
        </p:txBody>
      </p:sp>
      <p:sp>
        <p:nvSpPr>
          <p:cNvPr id="37" name="TextBox 36">
            <a:extLst>
              <a:ext uri="{FF2B5EF4-FFF2-40B4-BE49-F238E27FC236}">
                <a16:creationId xmlns:a16="http://schemas.microsoft.com/office/drawing/2014/main" id="{432F16D0-236E-4446-9E63-3F29ACC7CF05}"/>
              </a:ext>
            </a:extLst>
          </p:cNvPr>
          <p:cNvSpPr txBox="1"/>
          <p:nvPr/>
        </p:nvSpPr>
        <p:spPr>
          <a:xfrm>
            <a:off x="1618389" y="5869232"/>
            <a:ext cx="8889436" cy="338554"/>
          </a:xfrm>
          <a:prstGeom prst="rect">
            <a:avLst/>
          </a:prstGeom>
          <a:noFill/>
        </p:spPr>
        <p:txBody>
          <a:bodyPr wrap="square" rtlCol="0">
            <a:spAutoFit/>
          </a:bodyPr>
          <a:lstStyle/>
          <a:p>
            <a:pPr algn="ctr"/>
            <a:r>
              <a:rPr lang="en-US" sz="1600" i="1" dirty="0"/>
              <a:t>Figure 6. Illustration of connectivity between Syncware and the air sensor via the communication bridge</a:t>
            </a:r>
            <a:endParaRPr lang="en-SG" sz="1600" i="1" dirty="0"/>
          </a:p>
        </p:txBody>
      </p:sp>
      <p:grpSp>
        <p:nvGrpSpPr>
          <p:cNvPr id="7" name="Group 6">
            <a:extLst>
              <a:ext uri="{FF2B5EF4-FFF2-40B4-BE49-F238E27FC236}">
                <a16:creationId xmlns:a16="http://schemas.microsoft.com/office/drawing/2014/main" id="{35E9DC9E-45D7-4D12-8F3C-B9BB01372AD4}"/>
              </a:ext>
            </a:extLst>
          </p:cNvPr>
          <p:cNvGrpSpPr/>
          <p:nvPr/>
        </p:nvGrpSpPr>
        <p:grpSpPr>
          <a:xfrm>
            <a:off x="498833" y="4045694"/>
            <a:ext cx="11278081" cy="1703604"/>
            <a:chOff x="464254" y="4074324"/>
            <a:chExt cx="11278081" cy="1703604"/>
          </a:xfrm>
        </p:grpSpPr>
        <p:sp>
          <p:nvSpPr>
            <p:cNvPr id="38" name="Rectangle: Rounded Corners 37">
              <a:extLst>
                <a:ext uri="{FF2B5EF4-FFF2-40B4-BE49-F238E27FC236}">
                  <a16:creationId xmlns:a16="http://schemas.microsoft.com/office/drawing/2014/main" id="{0FF4382F-2D58-4B31-AD1F-92C51C2BA370}"/>
                </a:ext>
              </a:extLst>
            </p:cNvPr>
            <p:cNvSpPr/>
            <p:nvPr/>
          </p:nvSpPr>
          <p:spPr>
            <a:xfrm>
              <a:off x="2643770" y="4691067"/>
              <a:ext cx="4088729" cy="517338"/>
            </a:xfrm>
            <a:prstGeom prst="roundRect">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026" name="Picture 2" descr="MQ135 Air Quality Sensor Module">
              <a:extLst>
                <a:ext uri="{FF2B5EF4-FFF2-40B4-BE49-F238E27FC236}">
                  <a16:creationId xmlns:a16="http://schemas.microsoft.com/office/drawing/2014/main" id="{FAAAAE45-E9B1-48BF-8C18-05D49F7AAB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89" t="23257" r="19863" b="11529"/>
            <a:stretch/>
          </p:blipFill>
          <p:spPr bwMode="auto">
            <a:xfrm>
              <a:off x="464254" y="4152594"/>
              <a:ext cx="1733417" cy="16082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F446A08-D9C8-4ADD-AF5C-592F20B673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95" t="11679" r="1717" b="11679"/>
            <a:stretch/>
          </p:blipFill>
          <p:spPr bwMode="auto">
            <a:xfrm>
              <a:off x="7219638" y="4484555"/>
              <a:ext cx="4522697" cy="944338"/>
            </a:xfrm>
            <a:prstGeom prst="rect">
              <a:avLst/>
            </a:prstGeom>
            <a:noFill/>
            <a:ln>
              <a:noFill/>
            </a:ln>
            <a:effectLst>
              <a:softEdge rad="0"/>
            </a:effectLst>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CB49CEA0-6D63-48D2-83DA-EC136A316C2E}"/>
                </a:ext>
              </a:extLst>
            </p:cNvPr>
            <p:cNvCxnSpPr>
              <a:cxnSpLocks/>
              <a:stCxn id="1026" idx="3"/>
            </p:cNvCxnSpPr>
            <p:nvPr/>
          </p:nvCxnSpPr>
          <p:spPr>
            <a:xfrm>
              <a:off x="2197671" y="4956724"/>
              <a:ext cx="69932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9BB6DA0-15D1-4A3A-A0D0-9010A74716A3}"/>
                </a:ext>
              </a:extLst>
            </p:cNvPr>
            <p:cNvCxnSpPr>
              <a:cxnSpLocks/>
              <a:endCxn id="20" idx="1"/>
            </p:cNvCxnSpPr>
            <p:nvPr/>
          </p:nvCxnSpPr>
          <p:spPr>
            <a:xfrm>
              <a:off x="6454309" y="4956723"/>
              <a:ext cx="765329"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976548E-7EC2-4381-BBB0-73CEB8ADBCAB}"/>
                </a:ext>
              </a:extLst>
            </p:cNvPr>
            <p:cNvSpPr txBox="1"/>
            <p:nvPr/>
          </p:nvSpPr>
          <p:spPr>
            <a:xfrm>
              <a:off x="3311988" y="4772057"/>
              <a:ext cx="2898751" cy="369332"/>
            </a:xfrm>
            <a:prstGeom prst="rect">
              <a:avLst/>
            </a:prstGeom>
            <a:noFill/>
          </p:spPr>
          <p:txBody>
            <a:bodyPr wrap="square" rtlCol="0">
              <a:spAutoFit/>
            </a:bodyPr>
            <a:lstStyle/>
            <a:p>
              <a:r>
                <a:rPr lang="en-US" b="1" dirty="0">
                  <a:latin typeface="Consolas" panose="020B0609020204030204" pitchFamily="49" charset="0"/>
                </a:rPr>
                <a:t>Communication Bridge</a:t>
              </a:r>
              <a:endParaRPr lang="en-SG" b="1" dirty="0">
                <a:latin typeface="Consolas" panose="020B0609020204030204" pitchFamily="49" charset="0"/>
              </a:endParaRPr>
            </a:p>
          </p:txBody>
        </p:sp>
        <p:sp>
          <p:nvSpPr>
            <p:cNvPr id="16" name="Rectangle 15">
              <a:extLst>
                <a:ext uri="{FF2B5EF4-FFF2-40B4-BE49-F238E27FC236}">
                  <a16:creationId xmlns:a16="http://schemas.microsoft.com/office/drawing/2014/main" id="{FF9320F5-48F0-44B0-83BA-AEA3A5374BB5}"/>
                </a:ext>
              </a:extLst>
            </p:cNvPr>
            <p:cNvSpPr/>
            <p:nvPr/>
          </p:nvSpPr>
          <p:spPr>
            <a:xfrm>
              <a:off x="464254" y="4074324"/>
              <a:ext cx="11156246" cy="17036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spTree>
    <p:extLst>
      <p:ext uri="{BB962C8B-B14F-4D97-AF65-F5344CB8AC3E}">
        <p14:creationId xmlns:p14="http://schemas.microsoft.com/office/powerpoint/2010/main" val="645585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498835" y="82321"/>
            <a:ext cx="10515600" cy="1325563"/>
          </a:xfrm>
        </p:spPr>
        <p:txBody>
          <a:bodyPr/>
          <a:lstStyle/>
          <a:p>
            <a:r>
              <a:rPr lang="en-US" dirty="0">
                <a:latin typeface="+mn-lt"/>
              </a:rPr>
              <a:t>3. Product Testing</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19</a:t>
            </a:fld>
            <a:endParaRPr lang="en-SG"/>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498835" y="1102113"/>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8824C23D-9594-41C4-B737-44D634499D5A}"/>
              </a:ext>
            </a:extLst>
          </p:cNvPr>
          <p:cNvSpPr/>
          <p:nvPr/>
        </p:nvSpPr>
        <p:spPr>
          <a:xfrm>
            <a:off x="4864174" y="481142"/>
            <a:ext cx="3746426" cy="44644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grpSp>
        <p:nvGrpSpPr>
          <p:cNvPr id="10" name="Group 9">
            <a:extLst>
              <a:ext uri="{FF2B5EF4-FFF2-40B4-BE49-F238E27FC236}">
                <a16:creationId xmlns:a16="http://schemas.microsoft.com/office/drawing/2014/main" id="{56C4A973-73B1-4E0F-BF34-CA72E87E5B39}"/>
              </a:ext>
            </a:extLst>
          </p:cNvPr>
          <p:cNvGrpSpPr/>
          <p:nvPr/>
        </p:nvGrpSpPr>
        <p:grpSpPr>
          <a:xfrm>
            <a:off x="5756636" y="1214629"/>
            <a:ext cx="5130440" cy="4645291"/>
            <a:chOff x="2781300" y="423970"/>
            <a:chExt cx="7205792" cy="6438591"/>
          </a:xfrm>
        </p:grpSpPr>
        <p:pic>
          <p:nvPicPr>
            <p:cNvPr id="7" name="Picture 6">
              <a:extLst>
                <a:ext uri="{FF2B5EF4-FFF2-40B4-BE49-F238E27FC236}">
                  <a16:creationId xmlns:a16="http://schemas.microsoft.com/office/drawing/2014/main" id="{0CEED767-80BA-4FDC-9281-FFDC6D5F10D3}"/>
                </a:ext>
              </a:extLst>
            </p:cNvPr>
            <p:cNvPicPr>
              <a:picLocks noChangeAspect="1"/>
            </p:cNvPicPr>
            <p:nvPr/>
          </p:nvPicPr>
          <p:blipFill>
            <a:blip r:embed="rId4"/>
            <a:stretch>
              <a:fillRect/>
            </a:stretch>
          </p:blipFill>
          <p:spPr>
            <a:xfrm>
              <a:off x="2781300" y="423970"/>
              <a:ext cx="7200900" cy="3306924"/>
            </a:xfrm>
            <a:prstGeom prst="rect">
              <a:avLst/>
            </a:prstGeom>
            <a:ln>
              <a:solidFill>
                <a:schemeClr val="tx1"/>
              </a:solidFill>
            </a:ln>
          </p:spPr>
        </p:pic>
        <p:pic>
          <p:nvPicPr>
            <p:cNvPr id="9" name="Picture 8">
              <a:extLst>
                <a:ext uri="{FF2B5EF4-FFF2-40B4-BE49-F238E27FC236}">
                  <a16:creationId xmlns:a16="http://schemas.microsoft.com/office/drawing/2014/main" id="{27164F93-F2FD-44A8-A3A2-505217A6E85E}"/>
                </a:ext>
              </a:extLst>
            </p:cNvPr>
            <p:cNvPicPr>
              <a:picLocks noChangeAspect="1"/>
            </p:cNvPicPr>
            <p:nvPr/>
          </p:nvPicPr>
          <p:blipFill>
            <a:blip r:embed="rId5"/>
            <a:stretch>
              <a:fillRect/>
            </a:stretch>
          </p:blipFill>
          <p:spPr>
            <a:xfrm>
              <a:off x="2781300" y="3730894"/>
              <a:ext cx="7205792" cy="3131667"/>
            </a:xfrm>
            <a:prstGeom prst="rect">
              <a:avLst/>
            </a:prstGeom>
            <a:ln>
              <a:solidFill>
                <a:schemeClr val="tx1"/>
              </a:solidFill>
            </a:ln>
          </p:spPr>
        </p:pic>
      </p:grpSp>
      <p:sp>
        <p:nvSpPr>
          <p:cNvPr id="13" name="Content Placeholder 2">
            <a:extLst>
              <a:ext uri="{FF2B5EF4-FFF2-40B4-BE49-F238E27FC236}">
                <a16:creationId xmlns:a16="http://schemas.microsoft.com/office/drawing/2014/main" id="{4DAF2AC4-677C-4A89-877F-7F8AA8AD9610}"/>
              </a:ext>
            </a:extLst>
          </p:cNvPr>
          <p:cNvSpPr>
            <a:spLocks noGrp="1"/>
          </p:cNvSpPr>
          <p:nvPr>
            <p:ph idx="1"/>
          </p:nvPr>
        </p:nvSpPr>
        <p:spPr>
          <a:xfrm>
            <a:off x="498835" y="1505284"/>
            <a:ext cx="4997091" cy="3760701"/>
          </a:xfrm>
        </p:spPr>
        <p:txBody>
          <a:bodyPr>
            <a:noAutofit/>
          </a:bodyPr>
          <a:lstStyle/>
          <a:p>
            <a:pPr>
              <a:lnSpc>
                <a:spcPct val="150000"/>
              </a:lnSpc>
            </a:pPr>
            <a:r>
              <a:rPr lang="en-SG" sz="2400" dirty="0"/>
              <a:t>Modified the core to accommodate MQTT protocol</a:t>
            </a:r>
          </a:p>
          <a:p>
            <a:pPr>
              <a:lnSpc>
                <a:spcPct val="150000"/>
              </a:lnSpc>
            </a:pPr>
            <a:r>
              <a:rPr lang="en-SG" sz="2400" dirty="0"/>
              <a:t>Plugin component left untouched</a:t>
            </a:r>
          </a:p>
          <a:p>
            <a:pPr>
              <a:lnSpc>
                <a:spcPct val="150000"/>
              </a:lnSpc>
            </a:pPr>
            <a:r>
              <a:rPr lang="en-SG" sz="2400" dirty="0"/>
              <a:t>Successfully extracted information in real-time</a:t>
            </a:r>
          </a:p>
          <a:p>
            <a:pPr marL="0" indent="0">
              <a:lnSpc>
                <a:spcPct val="150000"/>
              </a:lnSpc>
              <a:buNone/>
            </a:pPr>
            <a:endParaRPr lang="en-SG" sz="2400" dirty="0"/>
          </a:p>
        </p:txBody>
      </p:sp>
      <p:sp>
        <p:nvSpPr>
          <p:cNvPr id="14" name="TextBox 13">
            <a:extLst>
              <a:ext uri="{FF2B5EF4-FFF2-40B4-BE49-F238E27FC236}">
                <a16:creationId xmlns:a16="http://schemas.microsoft.com/office/drawing/2014/main" id="{BD8D831B-B3D8-489E-AF3F-F8450A03A8A3}"/>
              </a:ext>
            </a:extLst>
          </p:cNvPr>
          <p:cNvSpPr txBox="1"/>
          <p:nvPr/>
        </p:nvSpPr>
        <p:spPr>
          <a:xfrm>
            <a:off x="5560850" y="5890523"/>
            <a:ext cx="5792950" cy="584775"/>
          </a:xfrm>
          <a:prstGeom prst="rect">
            <a:avLst/>
          </a:prstGeom>
          <a:noFill/>
        </p:spPr>
        <p:txBody>
          <a:bodyPr wrap="square" rtlCol="0">
            <a:spAutoFit/>
          </a:bodyPr>
          <a:lstStyle/>
          <a:p>
            <a:pPr algn="ctr"/>
            <a:r>
              <a:rPr lang="en-US" sz="1600" i="1" dirty="0"/>
              <a:t>Figure 7. Snippet of dashboard visualizing the information extracted from the sensor as time-series graphs</a:t>
            </a:r>
            <a:endParaRPr lang="en-SG" sz="1600" i="1" dirty="0"/>
          </a:p>
        </p:txBody>
      </p:sp>
    </p:spTree>
    <p:extLst>
      <p:ext uri="{BB962C8B-B14F-4D97-AF65-F5344CB8AC3E}">
        <p14:creationId xmlns:p14="http://schemas.microsoft.com/office/powerpoint/2010/main" val="3460013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EEA9E-E813-4D44-BBB4-7CFEED214952}"/>
              </a:ext>
            </a:extLst>
          </p:cNvPr>
          <p:cNvSpPr>
            <a:spLocks noGrp="1"/>
          </p:cNvSpPr>
          <p:nvPr>
            <p:ph type="title"/>
          </p:nvPr>
        </p:nvSpPr>
        <p:spPr>
          <a:xfrm>
            <a:off x="767179" y="175619"/>
            <a:ext cx="10515600" cy="1325563"/>
          </a:xfrm>
        </p:spPr>
        <p:txBody>
          <a:bodyPr>
            <a:normAutofit/>
          </a:bodyPr>
          <a:lstStyle/>
          <a:p>
            <a:r>
              <a:rPr lang="en-US" sz="4000" dirty="0">
                <a:latin typeface="+mn-lt"/>
                <a:cs typeface="Arial" panose="020B0604020202020204" pitchFamily="34" charset="0"/>
              </a:rPr>
              <a:t>Content Scope</a:t>
            </a:r>
            <a:endParaRPr lang="en-SG" sz="4000" dirty="0">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D2485C1E-2E39-404E-B88E-702C2E10794D}"/>
              </a:ext>
            </a:extLst>
          </p:cNvPr>
          <p:cNvSpPr>
            <a:spLocks noGrp="1"/>
          </p:cNvSpPr>
          <p:nvPr>
            <p:ph idx="1"/>
          </p:nvPr>
        </p:nvSpPr>
        <p:spPr>
          <a:xfrm>
            <a:off x="838199" y="1403049"/>
            <a:ext cx="10444579" cy="5012004"/>
          </a:xfrm>
        </p:spPr>
        <p:txBody>
          <a:bodyPr>
            <a:normAutofit/>
          </a:bodyPr>
          <a:lstStyle/>
          <a:p>
            <a:pPr>
              <a:lnSpc>
                <a:spcPct val="150000"/>
              </a:lnSpc>
              <a:buFont typeface="Wingdings" panose="05000000000000000000" pitchFamily="2" charset="2"/>
              <a:buChar char="Ø"/>
            </a:pPr>
            <a:r>
              <a:rPr lang="en-US" dirty="0">
                <a:cs typeface="Arial" panose="020B0604020202020204" pitchFamily="34" charset="0"/>
              </a:rPr>
              <a:t>   </a:t>
            </a:r>
            <a:r>
              <a:rPr lang="en-US" dirty="0">
                <a:ea typeface="Tahoma" panose="020B0604030504040204" pitchFamily="34" charset="0"/>
                <a:cs typeface="Tahoma" panose="020B0604030504040204" pitchFamily="34" charset="0"/>
              </a:rPr>
              <a:t>Project Background</a:t>
            </a:r>
          </a:p>
          <a:p>
            <a:pPr>
              <a:lnSpc>
                <a:spcPct val="150000"/>
              </a:lnSpc>
              <a:buFont typeface="Wingdings" panose="05000000000000000000" pitchFamily="2" charset="2"/>
              <a:buChar char="Ø"/>
            </a:pPr>
            <a:r>
              <a:rPr lang="en-US" dirty="0">
                <a:ea typeface="Tahoma" panose="020B0604030504040204" pitchFamily="34" charset="0"/>
                <a:cs typeface="Tahoma" panose="020B0604030504040204" pitchFamily="34" charset="0"/>
              </a:rPr>
              <a:t>   Project Deliverables</a:t>
            </a:r>
          </a:p>
          <a:p>
            <a:pPr lvl="1">
              <a:lnSpc>
                <a:spcPct val="150000"/>
              </a:lnSpc>
              <a:buFont typeface="Wingdings" panose="05000000000000000000" pitchFamily="2" charset="2"/>
              <a:buChar char="Ø"/>
            </a:pPr>
            <a:r>
              <a:rPr lang="en-US" dirty="0">
                <a:cs typeface="Arial" panose="020B0604020202020204" pitchFamily="34" charset="0"/>
              </a:rPr>
              <a:t>   </a:t>
            </a:r>
            <a:r>
              <a:rPr lang="en-US" b="1" dirty="0">
                <a:solidFill>
                  <a:schemeClr val="accent5">
                    <a:lumMod val="75000"/>
                  </a:schemeClr>
                </a:solidFill>
                <a:ea typeface="Tahoma" panose="020B0604030504040204" pitchFamily="34" charset="0"/>
                <a:cs typeface="Tahoma" panose="020B0604030504040204" pitchFamily="34" charset="0"/>
              </a:rPr>
              <a:t>   </a:t>
            </a:r>
          </a:p>
          <a:p>
            <a:pPr lvl="2">
              <a:lnSpc>
                <a:spcPct val="150000"/>
              </a:lnSpc>
              <a:buFont typeface="Wingdings" panose="05000000000000000000" pitchFamily="2" charset="2"/>
              <a:buChar char="Ø"/>
            </a:pPr>
            <a:r>
              <a:rPr lang="en-US" sz="1800" dirty="0">
                <a:cs typeface="Arial" panose="020B0604020202020204" pitchFamily="34" charset="0"/>
              </a:rPr>
              <a:t>   (1) Proposed Architecture, (2) Product Creation, (3) Product Testing, (4) Product Conclusion</a:t>
            </a:r>
          </a:p>
          <a:p>
            <a:pPr lvl="1">
              <a:lnSpc>
                <a:spcPct val="150000"/>
              </a:lnSpc>
              <a:buFont typeface="Wingdings" panose="05000000000000000000" pitchFamily="2" charset="2"/>
              <a:buChar char="Ø"/>
            </a:pPr>
            <a:r>
              <a:rPr lang="en-US" dirty="0">
                <a:cs typeface="Arial" panose="020B0604020202020204" pitchFamily="34" charset="0"/>
              </a:rPr>
              <a:t>   </a:t>
            </a:r>
            <a:endParaRPr lang="en-US" b="1" dirty="0">
              <a:solidFill>
                <a:schemeClr val="accent1">
                  <a:lumMod val="75000"/>
                </a:schemeClr>
              </a:solidFill>
              <a:ea typeface="Tahoma" panose="020B0604030504040204" pitchFamily="34" charset="0"/>
              <a:cs typeface="Tahoma" panose="020B0604030504040204" pitchFamily="34" charset="0"/>
            </a:endParaRPr>
          </a:p>
          <a:p>
            <a:pPr lvl="2">
              <a:lnSpc>
                <a:spcPct val="150000"/>
              </a:lnSpc>
              <a:buFont typeface="Wingdings" panose="05000000000000000000" pitchFamily="2" charset="2"/>
              <a:buChar char="Ø"/>
            </a:pPr>
            <a:r>
              <a:rPr lang="en-US" sz="1800" dirty="0">
                <a:cs typeface="Arial" panose="020B0604020202020204" pitchFamily="34" charset="0"/>
              </a:rPr>
              <a:t>   (1) Replicating Functionalities, (2) Evaluation Testing, (3) Proposed Solution, (4) Product </a:t>
            </a:r>
          </a:p>
          <a:p>
            <a:pPr marL="914400" lvl="2" indent="0">
              <a:lnSpc>
                <a:spcPct val="150000"/>
              </a:lnSpc>
              <a:buNone/>
            </a:pPr>
            <a:r>
              <a:rPr lang="en-US" sz="1800" dirty="0">
                <a:cs typeface="Arial" panose="020B0604020202020204" pitchFamily="34" charset="0"/>
              </a:rPr>
              <a:t>        Testing, (5) Product Conclusion</a:t>
            </a:r>
          </a:p>
          <a:p>
            <a:pPr>
              <a:lnSpc>
                <a:spcPct val="150000"/>
              </a:lnSpc>
              <a:buFont typeface="Wingdings" panose="05000000000000000000" pitchFamily="2" charset="2"/>
              <a:buChar char="Ø"/>
            </a:pPr>
            <a:r>
              <a:rPr lang="en-US" dirty="0">
                <a:cs typeface="Arial" panose="020B0604020202020204" pitchFamily="34" charset="0"/>
              </a:rPr>
              <a:t>   </a:t>
            </a:r>
            <a:r>
              <a:rPr lang="en-US" dirty="0">
                <a:ea typeface="Tahoma" panose="020B0604030504040204" pitchFamily="34" charset="0"/>
                <a:cs typeface="Tahoma" panose="020B0604030504040204" pitchFamily="34" charset="0"/>
              </a:rPr>
              <a:t>Project Conclusion</a:t>
            </a:r>
          </a:p>
        </p:txBody>
      </p:sp>
      <p:sp>
        <p:nvSpPr>
          <p:cNvPr id="4" name="Slide Number Placeholder 3">
            <a:extLst>
              <a:ext uri="{FF2B5EF4-FFF2-40B4-BE49-F238E27FC236}">
                <a16:creationId xmlns:a16="http://schemas.microsoft.com/office/drawing/2014/main" id="{A9FC8925-E884-44FF-ABE6-A08466B6B24C}"/>
              </a:ext>
            </a:extLst>
          </p:cNvPr>
          <p:cNvSpPr>
            <a:spLocks noGrp="1"/>
          </p:cNvSpPr>
          <p:nvPr>
            <p:ph type="sldNum" sz="quarter" idx="12"/>
          </p:nvPr>
        </p:nvSpPr>
        <p:spPr>
          <a:xfrm>
            <a:off x="8610600" y="6173470"/>
            <a:ext cx="2743200" cy="365125"/>
          </a:xfrm>
        </p:spPr>
        <p:txBody>
          <a:bodyPr/>
          <a:lstStyle/>
          <a:p>
            <a:fld id="{459A2958-80F3-4CB4-8669-AAD9B9B03EB4}" type="slidenum">
              <a:rPr lang="en-SG" sz="1400" smtClean="0">
                <a:solidFill>
                  <a:schemeClr val="tx1"/>
                </a:solidFill>
              </a:rPr>
              <a:t>2</a:t>
            </a:fld>
            <a:endParaRPr lang="en-SG" sz="1400">
              <a:solidFill>
                <a:schemeClr val="tx1"/>
              </a:solidFill>
            </a:endParaRPr>
          </a:p>
        </p:txBody>
      </p:sp>
      <p:cxnSp>
        <p:nvCxnSpPr>
          <p:cNvPr id="6" name="Straight Connector 5">
            <a:extLst>
              <a:ext uri="{FF2B5EF4-FFF2-40B4-BE49-F238E27FC236}">
                <a16:creationId xmlns:a16="http://schemas.microsoft.com/office/drawing/2014/main" id="{D5236911-7FAF-4F9C-A670-452568688F1B}"/>
              </a:ext>
            </a:extLst>
          </p:cNvPr>
          <p:cNvCxnSpPr>
            <a:cxnSpLocks/>
          </p:cNvCxnSpPr>
          <p:nvPr/>
        </p:nvCxnSpPr>
        <p:spPr>
          <a:xfrm>
            <a:off x="838200" y="120203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2" descr="National University Of Singapore (NUS) – Logos Download">
            <a:extLst>
              <a:ext uri="{FF2B5EF4-FFF2-40B4-BE49-F238E27FC236}">
                <a16:creationId xmlns:a16="http://schemas.microsoft.com/office/drawing/2014/main" id="{C0EE2BE5-1EAA-4B62-83AC-33F939933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9772" y="319405"/>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AE05E7B2-8BF1-48CF-A9AA-C826F7F22B88}"/>
              </a:ext>
            </a:extLst>
          </p:cNvPr>
          <p:cNvSpPr/>
          <p:nvPr/>
        </p:nvSpPr>
        <p:spPr>
          <a:xfrm>
            <a:off x="2133699" y="3524528"/>
            <a:ext cx="8653906" cy="453963"/>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E1AD8A63-CE32-443C-A846-0C9F65659A47}"/>
              </a:ext>
            </a:extLst>
          </p:cNvPr>
          <p:cNvSpPr/>
          <p:nvPr/>
        </p:nvSpPr>
        <p:spPr>
          <a:xfrm>
            <a:off x="2133700" y="4608046"/>
            <a:ext cx="8653906" cy="967549"/>
          </a:xfrm>
          <a:prstGeom prst="round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Rectangle: Rounded Corners 8">
            <a:extLst>
              <a:ext uri="{FF2B5EF4-FFF2-40B4-BE49-F238E27FC236}">
                <a16:creationId xmlns:a16="http://schemas.microsoft.com/office/drawing/2014/main" id="{A16AB6B3-0485-4AFF-A11F-A5AEFCC7CDCC}"/>
              </a:ext>
            </a:extLst>
          </p:cNvPr>
          <p:cNvSpPr/>
          <p:nvPr/>
        </p:nvSpPr>
        <p:spPr>
          <a:xfrm>
            <a:off x="2133699" y="3015490"/>
            <a:ext cx="3248586" cy="365126"/>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sp>
        <p:nvSpPr>
          <p:cNvPr id="10" name="Rectangle: Rounded Corners 9">
            <a:extLst>
              <a:ext uri="{FF2B5EF4-FFF2-40B4-BE49-F238E27FC236}">
                <a16:creationId xmlns:a16="http://schemas.microsoft.com/office/drawing/2014/main" id="{4C3E4EC0-77FF-4225-8AA3-22D515AB0D22}"/>
              </a:ext>
            </a:extLst>
          </p:cNvPr>
          <p:cNvSpPr/>
          <p:nvPr/>
        </p:nvSpPr>
        <p:spPr>
          <a:xfrm>
            <a:off x="2133699" y="4139706"/>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08817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
                                            <p:txEl>
                                              <p:pRg st="7" end="7"/>
                                            </p:txEl>
                                          </p:spTgt>
                                        </p:tgtEl>
                                      </p:cBhvr>
                                    </p:animEffect>
                                    <p:animScale>
                                      <p:cBhvr>
                                        <p:cTn id="17" dur="250" autoRev="1" fill="hold"/>
                                        <p:tgtEl>
                                          <p:spTgt spid="3">
                                            <p:txEl>
                                              <p:pRg st="7" end="7"/>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9"/>
                                        </p:tgtEl>
                                      </p:cBhvr>
                                    </p:animEffect>
                                    <p:animScale>
                                      <p:cBhvr>
                                        <p:cTn id="22" dur="250" autoRev="1" fill="hold"/>
                                        <p:tgtEl>
                                          <p:spTgt spid="9"/>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10"/>
                                        </p:tgtEl>
                                      </p:cBhvr>
                                    </p:animEffect>
                                    <p:animScale>
                                      <p:cBhvr>
                                        <p:cTn id="25" dur="250" autoRev="1" fill="hold"/>
                                        <p:tgtEl>
                                          <p:spTgt spid="10"/>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782320" y="1127502"/>
            <a:ext cx="10952480" cy="1117600"/>
          </a:xfrm>
          <a:solidFill>
            <a:schemeClr val="bg1"/>
          </a:solidFill>
          <a:ln w="28575">
            <a:solidFill>
              <a:schemeClr val="tx1"/>
            </a:solidFill>
          </a:ln>
        </p:spPr>
        <p:txBody>
          <a:bodyPr>
            <a:normAutofit/>
          </a:bodyPr>
          <a:lstStyle/>
          <a:p>
            <a:r>
              <a:rPr lang="en-US" sz="4800" dirty="0">
                <a:latin typeface="+mn-lt"/>
              </a:rPr>
              <a:t>   1. Proposed Architecture</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20</a:t>
            </a:fld>
            <a:endParaRPr lang="en-SG"/>
          </a:p>
        </p:txBody>
      </p: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5359" y="162691"/>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AD5097E-338C-4340-9275-68681C6AB19E}"/>
              </a:ext>
            </a:extLst>
          </p:cNvPr>
          <p:cNvSpPr/>
          <p:nvPr/>
        </p:nvSpPr>
        <p:spPr>
          <a:xfrm>
            <a:off x="7688654" y="1381573"/>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6" name="Title 1">
            <a:extLst>
              <a:ext uri="{FF2B5EF4-FFF2-40B4-BE49-F238E27FC236}">
                <a16:creationId xmlns:a16="http://schemas.microsoft.com/office/drawing/2014/main" id="{A5717793-63E7-4BF2-A361-CEDF7E07AAD4}"/>
              </a:ext>
            </a:extLst>
          </p:cNvPr>
          <p:cNvSpPr txBox="1">
            <a:spLocks/>
          </p:cNvSpPr>
          <p:nvPr/>
        </p:nvSpPr>
        <p:spPr>
          <a:xfrm>
            <a:off x="782319" y="2418184"/>
            <a:ext cx="9704343"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2. Product Creation</a:t>
            </a:r>
            <a:endParaRPr lang="en-SG" sz="4800" dirty="0">
              <a:latin typeface="+mn-lt"/>
            </a:endParaRPr>
          </a:p>
        </p:txBody>
      </p:sp>
      <p:sp>
        <p:nvSpPr>
          <p:cNvPr id="7" name="Rectangle: Rounded Corners 6">
            <a:extLst>
              <a:ext uri="{FF2B5EF4-FFF2-40B4-BE49-F238E27FC236}">
                <a16:creationId xmlns:a16="http://schemas.microsoft.com/office/drawing/2014/main" id="{2FCB4D48-2D06-42E0-952C-D99ADC57691A}"/>
              </a:ext>
            </a:extLst>
          </p:cNvPr>
          <p:cNvSpPr/>
          <p:nvPr/>
        </p:nvSpPr>
        <p:spPr>
          <a:xfrm>
            <a:off x="6453186" y="2635141"/>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3" name="Rectangle 2">
            <a:extLst>
              <a:ext uri="{FF2B5EF4-FFF2-40B4-BE49-F238E27FC236}">
                <a16:creationId xmlns:a16="http://schemas.microsoft.com/office/drawing/2014/main" id="{BD941A2A-F7F4-4391-950E-35F74C417F3F}"/>
              </a:ext>
            </a:extLst>
          </p:cNvPr>
          <p:cNvSpPr/>
          <p:nvPr/>
        </p:nvSpPr>
        <p:spPr>
          <a:xfrm>
            <a:off x="629920" y="914504"/>
            <a:ext cx="11218810" cy="1349626"/>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0" name="Title 1">
            <a:extLst>
              <a:ext uri="{FF2B5EF4-FFF2-40B4-BE49-F238E27FC236}">
                <a16:creationId xmlns:a16="http://schemas.microsoft.com/office/drawing/2014/main" id="{D262ACA4-F783-4D65-9594-1FF3FEBDD233}"/>
              </a:ext>
            </a:extLst>
          </p:cNvPr>
          <p:cNvSpPr txBox="1">
            <a:spLocks/>
          </p:cNvSpPr>
          <p:nvPr/>
        </p:nvSpPr>
        <p:spPr>
          <a:xfrm>
            <a:off x="782319" y="5065379"/>
            <a:ext cx="10500360"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4. Product Discussion</a:t>
            </a:r>
            <a:endParaRPr lang="en-SG" sz="4800" dirty="0">
              <a:latin typeface="+mn-lt"/>
            </a:endParaRPr>
          </a:p>
        </p:txBody>
      </p:sp>
      <p:sp>
        <p:nvSpPr>
          <p:cNvPr id="12" name="Rectangle: Rounded Corners 11">
            <a:extLst>
              <a:ext uri="{FF2B5EF4-FFF2-40B4-BE49-F238E27FC236}">
                <a16:creationId xmlns:a16="http://schemas.microsoft.com/office/drawing/2014/main" id="{83D81FA2-8EE4-4ED4-AD19-361EA5DC5388}"/>
              </a:ext>
            </a:extLst>
          </p:cNvPr>
          <p:cNvSpPr/>
          <p:nvPr/>
        </p:nvSpPr>
        <p:spPr>
          <a:xfrm>
            <a:off x="6453186" y="3968208"/>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
        <p:nvSpPr>
          <p:cNvPr id="14" name="Title 1">
            <a:extLst>
              <a:ext uri="{FF2B5EF4-FFF2-40B4-BE49-F238E27FC236}">
                <a16:creationId xmlns:a16="http://schemas.microsoft.com/office/drawing/2014/main" id="{B171DFB4-6E0A-442A-A06F-B085EF3754E9}"/>
              </a:ext>
            </a:extLst>
          </p:cNvPr>
          <p:cNvSpPr txBox="1">
            <a:spLocks/>
          </p:cNvSpPr>
          <p:nvPr/>
        </p:nvSpPr>
        <p:spPr>
          <a:xfrm>
            <a:off x="782319" y="3714137"/>
            <a:ext cx="9704343" cy="1117600"/>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a:latin typeface="+mn-lt"/>
              </a:rPr>
              <a:t>    3. Product Testing</a:t>
            </a:r>
            <a:endParaRPr lang="en-SG" sz="4800" dirty="0">
              <a:latin typeface="+mn-lt"/>
            </a:endParaRPr>
          </a:p>
        </p:txBody>
      </p:sp>
      <p:sp>
        <p:nvSpPr>
          <p:cNvPr id="13" name="Rectangle 12">
            <a:extLst>
              <a:ext uri="{FF2B5EF4-FFF2-40B4-BE49-F238E27FC236}">
                <a16:creationId xmlns:a16="http://schemas.microsoft.com/office/drawing/2014/main" id="{A6D301A2-0011-4AF1-90FB-E5C1D7464CD8}"/>
              </a:ext>
            </a:extLst>
          </p:cNvPr>
          <p:cNvSpPr/>
          <p:nvPr/>
        </p:nvSpPr>
        <p:spPr>
          <a:xfrm>
            <a:off x="706121" y="2317015"/>
            <a:ext cx="10855958" cy="1307945"/>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 name="Rectangle 14">
            <a:extLst>
              <a:ext uri="{FF2B5EF4-FFF2-40B4-BE49-F238E27FC236}">
                <a16:creationId xmlns:a16="http://schemas.microsoft.com/office/drawing/2014/main" id="{B88BE3F5-66EC-4D02-86B1-8564186A5C5F}"/>
              </a:ext>
            </a:extLst>
          </p:cNvPr>
          <p:cNvSpPr/>
          <p:nvPr/>
        </p:nvSpPr>
        <p:spPr>
          <a:xfrm>
            <a:off x="744220" y="3702494"/>
            <a:ext cx="10779759" cy="1189514"/>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Rectangle: Rounded Corners 15">
            <a:extLst>
              <a:ext uri="{FF2B5EF4-FFF2-40B4-BE49-F238E27FC236}">
                <a16:creationId xmlns:a16="http://schemas.microsoft.com/office/drawing/2014/main" id="{E1607174-3AA2-4F40-AD0C-D7B0EE5D33B2}"/>
              </a:ext>
            </a:extLst>
          </p:cNvPr>
          <p:cNvSpPr/>
          <p:nvPr/>
        </p:nvSpPr>
        <p:spPr>
          <a:xfrm>
            <a:off x="7103298" y="5277283"/>
            <a:ext cx="3746426" cy="60945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Communication Bridge</a:t>
            </a:r>
            <a:endParaRPr lang="en-SG" sz="24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12937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498835" y="82321"/>
            <a:ext cx="10515600" cy="1325563"/>
          </a:xfrm>
        </p:spPr>
        <p:txBody>
          <a:bodyPr/>
          <a:lstStyle/>
          <a:p>
            <a:r>
              <a:rPr lang="en-US" dirty="0">
                <a:latin typeface="+mn-lt"/>
              </a:rPr>
              <a:t>4. Product Discussion</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21</a:t>
            </a:fld>
            <a:endParaRPr lang="en-SG" dirty="0"/>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498835" y="1102113"/>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8824C23D-9594-41C4-B737-44D634499D5A}"/>
              </a:ext>
            </a:extLst>
          </p:cNvPr>
          <p:cNvSpPr/>
          <p:nvPr/>
        </p:nvSpPr>
        <p:spPr>
          <a:xfrm>
            <a:off x="5756635" y="480354"/>
            <a:ext cx="3746426" cy="44644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sp>
        <p:nvSpPr>
          <p:cNvPr id="7" name="Content Placeholder 2">
            <a:extLst>
              <a:ext uri="{FF2B5EF4-FFF2-40B4-BE49-F238E27FC236}">
                <a16:creationId xmlns:a16="http://schemas.microsoft.com/office/drawing/2014/main" id="{7670215E-0A45-438A-BD61-38E268B6B415}"/>
              </a:ext>
            </a:extLst>
          </p:cNvPr>
          <p:cNvSpPr>
            <a:spLocks noGrp="1"/>
          </p:cNvSpPr>
          <p:nvPr>
            <p:ph idx="1"/>
          </p:nvPr>
        </p:nvSpPr>
        <p:spPr>
          <a:xfrm>
            <a:off x="498835" y="1278024"/>
            <a:ext cx="7273565" cy="5443450"/>
          </a:xfrm>
        </p:spPr>
        <p:txBody>
          <a:bodyPr>
            <a:noAutofit/>
          </a:bodyPr>
          <a:lstStyle/>
          <a:p>
            <a:pPr>
              <a:lnSpc>
                <a:spcPct val="150000"/>
              </a:lnSpc>
            </a:pPr>
            <a:r>
              <a:rPr lang="en-SG" sz="2400" b="1" dirty="0"/>
              <a:t>Product Conclusion</a:t>
            </a:r>
          </a:p>
          <a:p>
            <a:pPr lvl="1">
              <a:lnSpc>
                <a:spcPct val="150000"/>
              </a:lnSpc>
              <a:buFont typeface="Wingdings" panose="05000000000000000000" pitchFamily="2" charset="2"/>
              <a:buChar char="ü"/>
            </a:pPr>
            <a:r>
              <a:rPr lang="en-SG" sz="2000" dirty="0">
                <a:solidFill>
                  <a:schemeClr val="accent2">
                    <a:lumMod val="75000"/>
                  </a:schemeClr>
                </a:solidFill>
              </a:rPr>
              <a:t>    </a:t>
            </a:r>
            <a:r>
              <a:rPr lang="en-SG" sz="2000" dirty="0"/>
              <a:t>A robust architecture was proposed for the communication 	bridge</a:t>
            </a:r>
          </a:p>
          <a:p>
            <a:pPr lvl="1">
              <a:lnSpc>
                <a:spcPct val="150000"/>
              </a:lnSpc>
              <a:buFont typeface="Wingdings" panose="05000000000000000000" pitchFamily="2" charset="2"/>
              <a:buChar char="ü"/>
            </a:pPr>
            <a:r>
              <a:rPr lang="en-SG" sz="2000" dirty="0">
                <a:solidFill>
                  <a:schemeClr val="accent2">
                    <a:lumMod val="75000"/>
                  </a:schemeClr>
                </a:solidFill>
              </a:rPr>
              <a:t>  </a:t>
            </a:r>
            <a:r>
              <a:rPr lang="en-SG" sz="2000" dirty="0"/>
              <a:t> Required little modifications when faced with a    	different communication protocol</a:t>
            </a:r>
          </a:p>
          <a:p>
            <a:pPr>
              <a:lnSpc>
                <a:spcPct val="150000"/>
              </a:lnSpc>
            </a:pPr>
            <a:r>
              <a:rPr lang="en-SG" sz="2400" b="1" dirty="0"/>
              <a:t>Recommended Further Improvements</a:t>
            </a:r>
          </a:p>
          <a:p>
            <a:pPr lvl="1">
              <a:lnSpc>
                <a:spcPct val="150000"/>
              </a:lnSpc>
            </a:pPr>
            <a:r>
              <a:rPr lang="en-SG" sz="2000" dirty="0"/>
              <a:t>Creating a many-to-one architecture to reduce usage of computational resources</a:t>
            </a:r>
          </a:p>
          <a:p>
            <a:pPr lvl="1">
              <a:lnSpc>
                <a:spcPct val="150000"/>
              </a:lnSpc>
            </a:pPr>
            <a:r>
              <a:rPr lang="en-SG" sz="2000" dirty="0"/>
              <a:t>Modifying to handle multiple communication protocols at once</a:t>
            </a:r>
          </a:p>
          <a:p>
            <a:pPr lvl="1">
              <a:lnSpc>
                <a:spcPct val="150000"/>
              </a:lnSpc>
            </a:pPr>
            <a:endParaRPr lang="en-SG" sz="2000" dirty="0"/>
          </a:p>
        </p:txBody>
      </p:sp>
      <p:grpSp>
        <p:nvGrpSpPr>
          <p:cNvPr id="8" name="Group 7">
            <a:extLst>
              <a:ext uri="{FF2B5EF4-FFF2-40B4-BE49-F238E27FC236}">
                <a16:creationId xmlns:a16="http://schemas.microsoft.com/office/drawing/2014/main" id="{7700ABCB-D018-4459-A675-E35710F2A7EB}"/>
              </a:ext>
            </a:extLst>
          </p:cNvPr>
          <p:cNvGrpSpPr/>
          <p:nvPr/>
        </p:nvGrpSpPr>
        <p:grpSpPr>
          <a:xfrm>
            <a:off x="7958199" y="1529021"/>
            <a:ext cx="3199387" cy="1252462"/>
            <a:chOff x="7958199" y="1529021"/>
            <a:chExt cx="3199387" cy="1252462"/>
          </a:xfrm>
        </p:grpSpPr>
        <p:sp>
          <p:nvSpPr>
            <p:cNvPr id="3" name="Rectangle: Rounded Corners 2">
              <a:extLst>
                <a:ext uri="{FF2B5EF4-FFF2-40B4-BE49-F238E27FC236}">
                  <a16:creationId xmlns:a16="http://schemas.microsoft.com/office/drawing/2014/main" id="{2D90EEF1-7942-42E0-B552-C2F14C08ECBF}"/>
                </a:ext>
              </a:extLst>
            </p:cNvPr>
            <p:cNvSpPr/>
            <p:nvPr/>
          </p:nvSpPr>
          <p:spPr>
            <a:xfrm>
              <a:off x="8841613" y="1529021"/>
              <a:ext cx="1432560" cy="51816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ysClr val="windowText" lastClr="000000"/>
                  </a:solidFill>
                  <a:latin typeface="Consolas" panose="020B0609020204030204" pitchFamily="49" charset="0"/>
                </a:rPr>
                <a:t>1 device</a:t>
              </a:r>
            </a:p>
          </p:txBody>
        </p:sp>
        <p:sp>
          <p:nvSpPr>
            <p:cNvPr id="9" name="Rectangle: Rounded Corners 8">
              <a:extLst>
                <a:ext uri="{FF2B5EF4-FFF2-40B4-BE49-F238E27FC236}">
                  <a16:creationId xmlns:a16="http://schemas.microsoft.com/office/drawing/2014/main" id="{407FFDD8-42C9-4510-B9C4-AE7F2D3256BB}"/>
                </a:ext>
              </a:extLst>
            </p:cNvPr>
            <p:cNvSpPr/>
            <p:nvPr/>
          </p:nvSpPr>
          <p:spPr>
            <a:xfrm>
              <a:off x="7958199" y="2279850"/>
              <a:ext cx="3199387" cy="5016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ysClr val="windowText" lastClr="000000"/>
                  </a:solidFill>
                  <a:latin typeface="Consolas" panose="020B0609020204030204" pitchFamily="49" charset="0"/>
                </a:rPr>
                <a:t>1 communication bridge</a:t>
              </a:r>
            </a:p>
          </p:txBody>
        </p:sp>
        <p:cxnSp>
          <p:nvCxnSpPr>
            <p:cNvPr id="11" name="Straight Arrow Connector 10">
              <a:extLst>
                <a:ext uri="{FF2B5EF4-FFF2-40B4-BE49-F238E27FC236}">
                  <a16:creationId xmlns:a16="http://schemas.microsoft.com/office/drawing/2014/main" id="{6AE0B4F7-5552-4EA4-88B6-707B6E0FB234}"/>
                </a:ext>
              </a:extLst>
            </p:cNvPr>
            <p:cNvCxnSpPr>
              <a:stCxn id="3" idx="2"/>
              <a:endCxn id="9" idx="0"/>
            </p:cNvCxnSpPr>
            <p:nvPr/>
          </p:nvCxnSpPr>
          <p:spPr>
            <a:xfrm>
              <a:off x="9557893" y="2047181"/>
              <a:ext cx="0" cy="23266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E343131-ABFB-46D8-9C47-95DA76D18113}"/>
              </a:ext>
            </a:extLst>
          </p:cNvPr>
          <p:cNvGrpSpPr/>
          <p:nvPr/>
        </p:nvGrpSpPr>
        <p:grpSpPr>
          <a:xfrm>
            <a:off x="7304957" y="4246553"/>
            <a:ext cx="4674594" cy="1378562"/>
            <a:chOff x="7304957" y="4246553"/>
            <a:chExt cx="4674594" cy="1378562"/>
          </a:xfrm>
        </p:grpSpPr>
        <p:sp>
          <p:nvSpPr>
            <p:cNvPr id="17" name="Rectangle: Rounded Corners 16">
              <a:extLst>
                <a:ext uri="{FF2B5EF4-FFF2-40B4-BE49-F238E27FC236}">
                  <a16:creationId xmlns:a16="http://schemas.microsoft.com/office/drawing/2014/main" id="{C7B5CEAC-7125-4BE6-BC17-4674A3A80CC3}"/>
                </a:ext>
              </a:extLst>
            </p:cNvPr>
            <p:cNvSpPr/>
            <p:nvPr/>
          </p:nvSpPr>
          <p:spPr>
            <a:xfrm>
              <a:off x="7304957" y="4246553"/>
              <a:ext cx="1432560" cy="51816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ysClr val="windowText" lastClr="000000"/>
                  </a:solidFill>
                  <a:latin typeface="Consolas" panose="020B0609020204030204" pitchFamily="49" charset="0"/>
                </a:rPr>
                <a:t>Device 1</a:t>
              </a:r>
            </a:p>
          </p:txBody>
        </p:sp>
        <p:sp>
          <p:nvSpPr>
            <p:cNvPr id="19" name="Rectangle: Rounded Corners 18">
              <a:extLst>
                <a:ext uri="{FF2B5EF4-FFF2-40B4-BE49-F238E27FC236}">
                  <a16:creationId xmlns:a16="http://schemas.microsoft.com/office/drawing/2014/main" id="{EB3540CD-7DBB-445A-BDFE-F307507A4644}"/>
                </a:ext>
              </a:extLst>
            </p:cNvPr>
            <p:cNvSpPr/>
            <p:nvPr/>
          </p:nvSpPr>
          <p:spPr>
            <a:xfrm>
              <a:off x="8925974" y="4246553"/>
              <a:ext cx="1432560" cy="51816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ysClr val="windowText" lastClr="000000"/>
                  </a:solidFill>
                  <a:latin typeface="Consolas" panose="020B0609020204030204" pitchFamily="49" charset="0"/>
                </a:rPr>
                <a:t>Device 2</a:t>
              </a:r>
            </a:p>
          </p:txBody>
        </p:sp>
        <p:sp>
          <p:nvSpPr>
            <p:cNvPr id="20" name="Rectangle: Rounded Corners 19">
              <a:extLst>
                <a:ext uri="{FF2B5EF4-FFF2-40B4-BE49-F238E27FC236}">
                  <a16:creationId xmlns:a16="http://schemas.microsoft.com/office/drawing/2014/main" id="{D2DAEF37-BA85-4D18-BA50-C3E7AD322D55}"/>
                </a:ext>
              </a:extLst>
            </p:cNvPr>
            <p:cNvSpPr/>
            <p:nvPr/>
          </p:nvSpPr>
          <p:spPr>
            <a:xfrm>
              <a:off x="10546991" y="4246553"/>
              <a:ext cx="1432560" cy="51816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ysClr val="windowText" lastClr="000000"/>
                  </a:solidFill>
                  <a:latin typeface="Consolas" panose="020B0609020204030204" pitchFamily="49" charset="0"/>
                </a:rPr>
                <a:t>Device 3</a:t>
              </a:r>
            </a:p>
          </p:txBody>
        </p:sp>
        <p:sp>
          <p:nvSpPr>
            <p:cNvPr id="21" name="Rectangle: Rounded Corners 20">
              <a:extLst>
                <a:ext uri="{FF2B5EF4-FFF2-40B4-BE49-F238E27FC236}">
                  <a16:creationId xmlns:a16="http://schemas.microsoft.com/office/drawing/2014/main" id="{8AB91034-151B-4580-A55D-61196756E5AA}"/>
                </a:ext>
              </a:extLst>
            </p:cNvPr>
            <p:cNvSpPr/>
            <p:nvPr/>
          </p:nvSpPr>
          <p:spPr>
            <a:xfrm>
              <a:off x="8043141" y="5123482"/>
              <a:ext cx="3199387" cy="501633"/>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b="1" dirty="0">
                  <a:solidFill>
                    <a:sysClr val="windowText" lastClr="000000"/>
                  </a:solidFill>
                  <a:latin typeface="Consolas" panose="020B0609020204030204" pitchFamily="49" charset="0"/>
                </a:rPr>
                <a:t>1 communication bridge</a:t>
              </a:r>
            </a:p>
          </p:txBody>
        </p:sp>
        <p:cxnSp>
          <p:nvCxnSpPr>
            <p:cNvPr id="22" name="Connector: Elbow 21">
              <a:extLst>
                <a:ext uri="{FF2B5EF4-FFF2-40B4-BE49-F238E27FC236}">
                  <a16:creationId xmlns:a16="http://schemas.microsoft.com/office/drawing/2014/main" id="{CAFF9B9F-2C72-46CF-B2A5-10198D4C7635}"/>
                </a:ext>
              </a:extLst>
            </p:cNvPr>
            <p:cNvCxnSpPr>
              <a:cxnSpLocks/>
              <a:stCxn id="17" idx="2"/>
              <a:endCxn id="21" idx="0"/>
            </p:cNvCxnSpPr>
            <p:nvPr/>
          </p:nvCxnSpPr>
          <p:spPr>
            <a:xfrm rot="16200000" flipH="1">
              <a:off x="8652652" y="4133298"/>
              <a:ext cx="358769" cy="1621598"/>
            </a:xfrm>
            <a:prstGeom prst="bent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D33E374-94D1-4BC8-A31F-0D8AC498C435}"/>
                </a:ext>
              </a:extLst>
            </p:cNvPr>
            <p:cNvCxnSpPr>
              <a:cxnSpLocks/>
              <a:stCxn id="20" idx="2"/>
              <a:endCxn id="21" idx="0"/>
            </p:cNvCxnSpPr>
            <p:nvPr/>
          </p:nvCxnSpPr>
          <p:spPr>
            <a:xfrm rot="5400000">
              <a:off x="10273669" y="4133879"/>
              <a:ext cx="358769" cy="1620436"/>
            </a:xfrm>
            <a:prstGeom prst="bent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53B58E6-EE6A-4227-8F66-4D021E6A4000}"/>
                </a:ext>
              </a:extLst>
            </p:cNvPr>
            <p:cNvCxnSpPr>
              <a:cxnSpLocks/>
              <a:stCxn id="19" idx="2"/>
              <a:endCxn id="21" idx="0"/>
            </p:cNvCxnSpPr>
            <p:nvPr/>
          </p:nvCxnSpPr>
          <p:spPr>
            <a:xfrm rot="16200000" flipH="1">
              <a:off x="9463160" y="4943806"/>
              <a:ext cx="358769" cy="581"/>
            </a:xfrm>
            <a:prstGeom prst="bent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CDB71F2F-C8BF-4030-B559-76D8E96E3CE4}"/>
              </a:ext>
            </a:extLst>
          </p:cNvPr>
          <p:cNvSpPr txBox="1"/>
          <p:nvPr/>
        </p:nvSpPr>
        <p:spPr>
          <a:xfrm>
            <a:off x="7346011" y="2893083"/>
            <a:ext cx="4628460" cy="584775"/>
          </a:xfrm>
          <a:prstGeom prst="rect">
            <a:avLst/>
          </a:prstGeom>
          <a:noFill/>
        </p:spPr>
        <p:txBody>
          <a:bodyPr wrap="square" rtlCol="0">
            <a:spAutoFit/>
          </a:bodyPr>
          <a:lstStyle/>
          <a:p>
            <a:pPr algn="ctr"/>
            <a:r>
              <a:rPr lang="en-US" sz="1600" i="1" dirty="0"/>
              <a:t>Figure 8. Illustration one-to-one connectivity architecture</a:t>
            </a:r>
            <a:endParaRPr lang="en-SG" sz="1600" i="1" dirty="0"/>
          </a:p>
        </p:txBody>
      </p:sp>
      <p:sp>
        <p:nvSpPr>
          <p:cNvPr id="31" name="TextBox 30">
            <a:extLst>
              <a:ext uri="{FF2B5EF4-FFF2-40B4-BE49-F238E27FC236}">
                <a16:creationId xmlns:a16="http://schemas.microsoft.com/office/drawing/2014/main" id="{B721FD10-1D9F-4CDE-9C18-8EFA7B27E62C}"/>
              </a:ext>
            </a:extLst>
          </p:cNvPr>
          <p:cNvSpPr txBox="1"/>
          <p:nvPr/>
        </p:nvSpPr>
        <p:spPr>
          <a:xfrm>
            <a:off x="7439876" y="5748354"/>
            <a:ext cx="4628460" cy="338554"/>
          </a:xfrm>
          <a:prstGeom prst="rect">
            <a:avLst/>
          </a:prstGeom>
          <a:noFill/>
        </p:spPr>
        <p:txBody>
          <a:bodyPr wrap="square" rtlCol="0">
            <a:spAutoFit/>
          </a:bodyPr>
          <a:lstStyle/>
          <a:p>
            <a:pPr algn="ctr"/>
            <a:r>
              <a:rPr lang="en-US" sz="1600" i="1" dirty="0"/>
              <a:t>Figure 9. Illustration many-to-one architecture</a:t>
            </a:r>
            <a:endParaRPr lang="en-SG" sz="1600" i="1" dirty="0"/>
          </a:p>
        </p:txBody>
      </p:sp>
      <p:grpSp>
        <p:nvGrpSpPr>
          <p:cNvPr id="14" name="Group 13">
            <a:extLst>
              <a:ext uri="{FF2B5EF4-FFF2-40B4-BE49-F238E27FC236}">
                <a16:creationId xmlns:a16="http://schemas.microsoft.com/office/drawing/2014/main" id="{41F81313-39C0-4767-B4F0-3085631CC8CF}"/>
              </a:ext>
            </a:extLst>
          </p:cNvPr>
          <p:cNvGrpSpPr/>
          <p:nvPr/>
        </p:nvGrpSpPr>
        <p:grpSpPr>
          <a:xfrm>
            <a:off x="7557769" y="3681242"/>
            <a:ext cx="3730971" cy="2016375"/>
            <a:chOff x="7469530" y="2611447"/>
            <a:chExt cx="3730971" cy="2016375"/>
          </a:xfrm>
        </p:grpSpPr>
        <p:sp>
          <p:nvSpPr>
            <p:cNvPr id="25" name="Rectangle: Rounded Corners 24">
              <a:extLst>
                <a:ext uri="{FF2B5EF4-FFF2-40B4-BE49-F238E27FC236}">
                  <a16:creationId xmlns:a16="http://schemas.microsoft.com/office/drawing/2014/main" id="{8A971A7E-5E6B-4D92-82B2-3041BB26AE96}"/>
                </a:ext>
              </a:extLst>
            </p:cNvPr>
            <p:cNvSpPr/>
            <p:nvPr/>
          </p:nvSpPr>
          <p:spPr>
            <a:xfrm>
              <a:off x="9510597" y="4189462"/>
              <a:ext cx="1689904" cy="438360"/>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b="1" dirty="0">
                  <a:solidFill>
                    <a:schemeClr val="tx1"/>
                  </a:solidFill>
                  <a:latin typeface="Consolas" panose="020B0609020204030204" pitchFamily="49" charset="0"/>
                </a:rPr>
                <a:t>Bridge</a:t>
              </a:r>
            </a:p>
          </p:txBody>
        </p:sp>
        <p:pic>
          <p:nvPicPr>
            <p:cNvPr id="27" name="Picture 2">
              <a:extLst>
                <a:ext uri="{FF2B5EF4-FFF2-40B4-BE49-F238E27FC236}">
                  <a16:creationId xmlns:a16="http://schemas.microsoft.com/office/drawing/2014/main" id="{580BE022-7F83-4FE2-B9B2-84382886B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530" y="2611447"/>
              <a:ext cx="1578015" cy="157801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Connector: Curved 27">
              <a:extLst>
                <a:ext uri="{FF2B5EF4-FFF2-40B4-BE49-F238E27FC236}">
                  <a16:creationId xmlns:a16="http://schemas.microsoft.com/office/drawing/2014/main" id="{CE0AE9BF-3CEC-48CB-9EB1-F3DDE4702D31}"/>
                </a:ext>
              </a:extLst>
            </p:cNvPr>
            <p:cNvCxnSpPr>
              <a:stCxn id="27" idx="3"/>
              <a:endCxn id="25" idx="0"/>
            </p:cNvCxnSpPr>
            <p:nvPr/>
          </p:nvCxnSpPr>
          <p:spPr>
            <a:xfrm>
              <a:off x="9047545" y="3400455"/>
              <a:ext cx="1308004" cy="789007"/>
            </a:xfrm>
            <a:prstGeom prst="curved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DD54F684-36CF-4873-85BD-21E3C5DE7041}"/>
                </a:ext>
              </a:extLst>
            </p:cNvPr>
            <p:cNvSpPr txBox="1"/>
            <p:nvPr/>
          </p:nvSpPr>
          <p:spPr>
            <a:xfrm>
              <a:off x="8642496" y="2962094"/>
              <a:ext cx="2558005" cy="369332"/>
            </a:xfrm>
            <a:prstGeom prst="rect">
              <a:avLst/>
            </a:prstGeom>
            <a:noFill/>
          </p:spPr>
          <p:txBody>
            <a:bodyPr wrap="square" rtlCol="0">
              <a:spAutoFit/>
            </a:bodyPr>
            <a:lstStyle/>
            <a:p>
              <a:r>
                <a:rPr lang="en-SG" dirty="0"/>
                <a:t>“Select REST API”</a:t>
              </a:r>
            </a:p>
          </p:txBody>
        </p:sp>
      </p:grpSp>
      <p:sp>
        <p:nvSpPr>
          <p:cNvPr id="32" name="TextBox 31">
            <a:extLst>
              <a:ext uri="{FF2B5EF4-FFF2-40B4-BE49-F238E27FC236}">
                <a16:creationId xmlns:a16="http://schemas.microsoft.com/office/drawing/2014/main" id="{56EAE8CD-F71F-416A-8F19-CC07E4BA2EA0}"/>
              </a:ext>
            </a:extLst>
          </p:cNvPr>
          <p:cNvSpPr txBox="1"/>
          <p:nvPr/>
        </p:nvSpPr>
        <p:spPr>
          <a:xfrm>
            <a:off x="7557769" y="5810142"/>
            <a:ext cx="4628460" cy="584775"/>
          </a:xfrm>
          <a:prstGeom prst="rect">
            <a:avLst/>
          </a:prstGeom>
          <a:noFill/>
        </p:spPr>
        <p:txBody>
          <a:bodyPr wrap="square" rtlCol="0">
            <a:spAutoFit/>
          </a:bodyPr>
          <a:lstStyle/>
          <a:p>
            <a:pPr algn="ctr"/>
            <a:r>
              <a:rPr lang="en-US" sz="1600" i="1" dirty="0"/>
              <a:t>Figure 10. Illustration selection of protocol instead of modification of code</a:t>
            </a:r>
            <a:endParaRPr lang="en-SG" sz="1600" i="1" dirty="0"/>
          </a:p>
        </p:txBody>
      </p:sp>
    </p:spTree>
    <p:extLst>
      <p:ext uri="{BB962C8B-B14F-4D97-AF65-F5344CB8AC3E}">
        <p14:creationId xmlns:p14="http://schemas.microsoft.com/office/powerpoint/2010/main" val="376743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1012005" y="2529501"/>
            <a:ext cx="10515600" cy="1179589"/>
          </a:xfrm>
          <a:solidFill>
            <a:schemeClr val="accent6">
              <a:lumMod val="20000"/>
              <a:lumOff val="80000"/>
            </a:schemeClr>
          </a:solidFill>
          <a:ln w="28575">
            <a:solidFill>
              <a:schemeClr val="tx1"/>
            </a:solidFill>
          </a:ln>
        </p:spPr>
        <p:txBody>
          <a:bodyPr>
            <a:normAutofit/>
          </a:bodyPr>
          <a:lstStyle/>
          <a:p>
            <a:pPr algn="ctr"/>
            <a:r>
              <a:rPr lang="en-US" sz="4800" dirty="0">
                <a:latin typeface="+mn-lt"/>
              </a:rPr>
              <a:t>Project Deliverables</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22</a:t>
            </a:fld>
            <a:endParaRPr lang="en-SG"/>
          </a:p>
        </p:txBody>
      </p:sp>
      <p:cxnSp>
        <p:nvCxnSpPr>
          <p:cNvPr id="7" name="Connector: Elbow 6">
            <a:extLst>
              <a:ext uri="{FF2B5EF4-FFF2-40B4-BE49-F238E27FC236}">
                <a16:creationId xmlns:a16="http://schemas.microsoft.com/office/drawing/2014/main" id="{ACE1A1D0-7F0D-4591-9835-303C48FA80EA}"/>
              </a:ext>
            </a:extLst>
          </p:cNvPr>
          <p:cNvCxnSpPr>
            <a:cxnSpLocks/>
            <a:stCxn id="2" idx="2"/>
            <a:endCxn id="11" idx="0"/>
          </p:cNvCxnSpPr>
          <p:nvPr/>
        </p:nvCxnSpPr>
        <p:spPr>
          <a:xfrm rot="5400000">
            <a:off x="4654192" y="3069407"/>
            <a:ext cx="975930" cy="225529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AD5097E-338C-4340-9275-68681C6AB19E}"/>
              </a:ext>
            </a:extLst>
          </p:cNvPr>
          <p:cNvSpPr/>
          <p:nvPr/>
        </p:nvSpPr>
        <p:spPr>
          <a:xfrm>
            <a:off x="2390216" y="4685020"/>
            <a:ext cx="3248586" cy="365126"/>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cxnSp>
        <p:nvCxnSpPr>
          <p:cNvPr id="17" name="Connector: Elbow 16">
            <a:extLst>
              <a:ext uri="{FF2B5EF4-FFF2-40B4-BE49-F238E27FC236}">
                <a16:creationId xmlns:a16="http://schemas.microsoft.com/office/drawing/2014/main" id="{2FEFB36B-9960-4BF9-A033-338DC641342F}"/>
              </a:ext>
            </a:extLst>
          </p:cNvPr>
          <p:cNvCxnSpPr>
            <a:cxnSpLocks/>
            <a:stCxn id="2" idx="2"/>
            <a:endCxn id="18" idx="0"/>
          </p:cNvCxnSpPr>
          <p:nvPr/>
        </p:nvCxnSpPr>
        <p:spPr>
          <a:xfrm rot="16200000" flipH="1">
            <a:off x="7014420" y="2964475"/>
            <a:ext cx="971151" cy="246038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3FC0D36-92CB-4A55-B170-644EB44149CA}"/>
              </a:ext>
            </a:extLst>
          </p:cNvPr>
          <p:cNvSpPr/>
          <p:nvPr/>
        </p:nvSpPr>
        <p:spPr>
          <a:xfrm>
            <a:off x="7362358" y="4680241"/>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cxnSp>
        <p:nvCxnSpPr>
          <p:cNvPr id="5" name="Straight Connector 4">
            <a:extLst>
              <a:ext uri="{FF2B5EF4-FFF2-40B4-BE49-F238E27FC236}">
                <a16:creationId xmlns:a16="http://schemas.microsoft.com/office/drawing/2014/main" id="{6E89EE23-11EA-4C1F-A077-C385891EEA49}"/>
              </a:ext>
            </a:extLst>
          </p:cNvPr>
          <p:cNvCxnSpPr/>
          <p:nvPr/>
        </p:nvCxnSpPr>
        <p:spPr>
          <a:xfrm>
            <a:off x="1759282" y="4884517"/>
            <a:ext cx="45104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34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fill="remove" grpId="0" nodeType="clickEffect">
                                  <p:stCondLst>
                                    <p:cond delay="0"/>
                                  </p:stCondLst>
                                  <p:childTnLst>
                                    <p:animClr clrSpc="rgb" dir="cw">
                                      <p:cBhvr override="childStyle">
                                        <p:cTn id="10" dur="250" autoRev="1" fill="remove"/>
                                        <p:tgtEl>
                                          <p:spTgt spid="18"/>
                                        </p:tgtEl>
                                        <p:attrNameLst>
                                          <p:attrName>style.color</p:attrName>
                                        </p:attrNameLst>
                                      </p:cBhvr>
                                      <p:to>
                                        <a:schemeClr val="bg1"/>
                                      </p:to>
                                    </p:animClr>
                                    <p:animClr clrSpc="rgb" dir="cw">
                                      <p:cBhvr>
                                        <p:cTn id="11" dur="250" autoRev="1" fill="remove"/>
                                        <p:tgtEl>
                                          <p:spTgt spid="18"/>
                                        </p:tgtEl>
                                        <p:attrNameLst>
                                          <p:attrName>fillcolor</p:attrName>
                                        </p:attrNameLst>
                                      </p:cBhvr>
                                      <p:to>
                                        <a:schemeClr val="bg1"/>
                                      </p:to>
                                    </p:animClr>
                                    <p:set>
                                      <p:cBhvr>
                                        <p:cTn id="12" dur="250" autoRev="1" fill="remove"/>
                                        <p:tgtEl>
                                          <p:spTgt spid="18"/>
                                        </p:tgtEl>
                                        <p:attrNameLst>
                                          <p:attrName>fill.type</p:attrName>
                                        </p:attrNameLst>
                                      </p:cBhvr>
                                      <p:to>
                                        <p:strVal val="solid"/>
                                      </p:to>
                                    </p:set>
                                    <p:set>
                                      <p:cBhvr>
                                        <p:cTn id="13"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999460" y="2784015"/>
            <a:ext cx="9851421" cy="1117600"/>
          </a:xfrm>
          <a:ln w="28575">
            <a:solidFill>
              <a:schemeClr val="tx1"/>
            </a:solidFill>
          </a:ln>
        </p:spPr>
        <p:txBody>
          <a:bodyPr>
            <a:normAutofit/>
          </a:bodyPr>
          <a:lstStyle/>
          <a:p>
            <a:r>
              <a:rPr lang="en-US" sz="4800" dirty="0">
                <a:latin typeface="+mn-lt"/>
              </a:rPr>
              <a:t>      Project Deliverable</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23</a:t>
            </a:fld>
            <a:endParaRPr lang="en-SG"/>
          </a:p>
        </p:txBody>
      </p: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DCEAB099-A3F9-4E50-9949-51D6B3A1B863}"/>
              </a:ext>
            </a:extLst>
          </p:cNvPr>
          <p:cNvSpPr/>
          <p:nvPr/>
        </p:nvSpPr>
        <p:spPr>
          <a:xfrm>
            <a:off x="7068548" y="3058022"/>
            <a:ext cx="327516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7" name="TextBox 6">
            <a:extLst>
              <a:ext uri="{FF2B5EF4-FFF2-40B4-BE49-F238E27FC236}">
                <a16:creationId xmlns:a16="http://schemas.microsoft.com/office/drawing/2014/main" id="{CF7366F9-D839-4D83-9517-EF3D17CBAA89}"/>
              </a:ext>
            </a:extLst>
          </p:cNvPr>
          <p:cNvSpPr txBox="1"/>
          <p:nvPr/>
        </p:nvSpPr>
        <p:spPr>
          <a:xfrm>
            <a:off x="2403869" y="4094726"/>
            <a:ext cx="7994892" cy="1938992"/>
          </a:xfrm>
          <a:prstGeom prst="rect">
            <a:avLst/>
          </a:prstGeom>
          <a:noFill/>
        </p:spPr>
        <p:txBody>
          <a:bodyPr wrap="square" rtlCol="0">
            <a:spAutoFit/>
          </a:bodyPr>
          <a:lstStyle/>
          <a:p>
            <a:pPr marL="342900" indent="-342900">
              <a:buFont typeface="+mj-lt"/>
              <a:buAutoNum type="arabicPeriod"/>
            </a:pPr>
            <a:r>
              <a:rPr lang="en-SG" sz="2400" dirty="0"/>
              <a:t>Replicating Functionalities</a:t>
            </a:r>
          </a:p>
          <a:p>
            <a:pPr marL="342900" indent="-342900">
              <a:buFont typeface="+mj-lt"/>
              <a:buAutoNum type="arabicPeriod"/>
            </a:pPr>
            <a:r>
              <a:rPr lang="en-SG" sz="2400" dirty="0"/>
              <a:t>Evaluation Testing</a:t>
            </a:r>
          </a:p>
          <a:p>
            <a:pPr marL="342900" indent="-342900">
              <a:buFont typeface="+mj-lt"/>
              <a:buAutoNum type="arabicPeriod"/>
            </a:pPr>
            <a:r>
              <a:rPr lang="en-SG" sz="2400" dirty="0"/>
              <a:t>Proposed Solution</a:t>
            </a:r>
          </a:p>
          <a:p>
            <a:pPr marL="342900" indent="-342900">
              <a:buFont typeface="+mj-lt"/>
              <a:buAutoNum type="arabicPeriod"/>
            </a:pPr>
            <a:r>
              <a:rPr lang="en-SG" sz="2400" dirty="0"/>
              <a:t>Product Testing</a:t>
            </a:r>
          </a:p>
          <a:p>
            <a:pPr marL="342900" indent="-342900">
              <a:buFont typeface="+mj-lt"/>
              <a:buAutoNum type="arabicPeriod"/>
            </a:pPr>
            <a:r>
              <a:rPr lang="en-SG" sz="2400" dirty="0"/>
              <a:t>Product Discussion</a:t>
            </a:r>
          </a:p>
        </p:txBody>
      </p:sp>
      <p:sp>
        <p:nvSpPr>
          <p:cNvPr id="8" name="Rectangle 7">
            <a:extLst>
              <a:ext uri="{FF2B5EF4-FFF2-40B4-BE49-F238E27FC236}">
                <a16:creationId xmlns:a16="http://schemas.microsoft.com/office/drawing/2014/main" id="{42240C94-1CA3-4F79-BD20-3DAF39945E94}"/>
              </a:ext>
            </a:extLst>
          </p:cNvPr>
          <p:cNvSpPr/>
          <p:nvPr/>
        </p:nvSpPr>
        <p:spPr>
          <a:xfrm>
            <a:off x="2113281" y="4094726"/>
            <a:ext cx="5086172" cy="195047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 name="Connector: Curved 4">
            <a:extLst>
              <a:ext uri="{FF2B5EF4-FFF2-40B4-BE49-F238E27FC236}">
                <a16:creationId xmlns:a16="http://schemas.microsoft.com/office/drawing/2014/main" id="{DC98D09F-36CA-4827-810F-B39175A6965E}"/>
              </a:ext>
            </a:extLst>
          </p:cNvPr>
          <p:cNvCxnSpPr>
            <a:cxnSpLocks/>
          </p:cNvCxnSpPr>
          <p:nvPr/>
        </p:nvCxnSpPr>
        <p:spPr>
          <a:xfrm rot="10800000" flipH="1" flipV="1">
            <a:off x="999460" y="3401834"/>
            <a:ext cx="1113821" cy="1727148"/>
          </a:xfrm>
          <a:prstGeom prst="curvedConnector3">
            <a:avLst>
              <a:gd name="adj1" fmla="val -4442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59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497840" y="1526813"/>
            <a:ext cx="10850880" cy="909443"/>
          </a:xfrm>
          <a:ln w="28575">
            <a:solidFill>
              <a:schemeClr val="tx1"/>
            </a:solidFill>
          </a:ln>
        </p:spPr>
        <p:txBody>
          <a:bodyPr>
            <a:normAutofit/>
          </a:bodyPr>
          <a:lstStyle/>
          <a:p>
            <a:r>
              <a:rPr lang="en-US" dirty="0">
                <a:latin typeface="+mn-lt"/>
              </a:rPr>
              <a:t>    1. Replicating Functionalities</a:t>
            </a:r>
            <a:endParaRPr lang="en-SG"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24</a:t>
            </a:fld>
            <a:endParaRPr lang="en-SG"/>
          </a:p>
        </p:txBody>
      </p:sp>
      <p:sp>
        <p:nvSpPr>
          <p:cNvPr id="6" name="Rectangle: Rounded Corners 5">
            <a:extLst>
              <a:ext uri="{FF2B5EF4-FFF2-40B4-BE49-F238E27FC236}">
                <a16:creationId xmlns:a16="http://schemas.microsoft.com/office/drawing/2014/main" id="{0EC2C78F-09A7-4B23-9C2F-92556E0A0B22}"/>
              </a:ext>
            </a:extLst>
          </p:cNvPr>
          <p:cNvSpPr/>
          <p:nvPr/>
        </p:nvSpPr>
        <p:spPr>
          <a:xfrm>
            <a:off x="7937801" y="1674324"/>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7" name="Title 1">
            <a:extLst>
              <a:ext uri="{FF2B5EF4-FFF2-40B4-BE49-F238E27FC236}">
                <a16:creationId xmlns:a16="http://schemas.microsoft.com/office/drawing/2014/main" id="{26F2FA9E-1301-4465-8925-42372794E2C5}"/>
              </a:ext>
            </a:extLst>
          </p:cNvPr>
          <p:cNvSpPr txBox="1">
            <a:spLocks/>
          </p:cNvSpPr>
          <p:nvPr/>
        </p:nvSpPr>
        <p:spPr>
          <a:xfrm>
            <a:off x="497840" y="2600089"/>
            <a:ext cx="9855200" cy="843593"/>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2. Evaluation Testing</a:t>
            </a:r>
            <a:endParaRPr lang="en-SG" dirty="0">
              <a:latin typeface="+mn-lt"/>
            </a:endParaRPr>
          </a:p>
        </p:txBody>
      </p:sp>
      <p:sp>
        <p:nvSpPr>
          <p:cNvPr id="8" name="Rectangle: Rounded Corners 7">
            <a:extLst>
              <a:ext uri="{FF2B5EF4-FFF2-40B4-BE49-F238E27FC236}">
                <a16:creationId xmlns:a16="http://schemas.microsoft.com/office/drawing/2014/main" id="{593B5511-CF74-47EE-80A3-347A647077E2}"/>
              </a:ext>
            </a:extLst>
          </p:cNvPr>
          <p:cNvSpPr/>
          <p:nvPr/>
        </p:nvSpPr>
        <p:spPr>
          <a:xfrm>
            <a:off x="6376838" y="273709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9" name="Title 1">
            <a:extLst>
              <a:ext uri="{FF2B5EF4-FFF2-40B4-BE49-F238E27FC236}">
                <a16:creationId xmlns:a16="http://schemas.microsoft.com/office/drawing/2014/main" id="{26C3C0D7-1F51-491A-BB22-40363E700D28}"/>
              </a:ext>
            </a:extLst>
          </p:cNvPr>
          <p:cNvSpPr txBox="1">
            <a:spLocks/>
          </p:cNvSpPr>
          <p:nvPr/>
        </p:nvSpPr>
        <p:spPr>
          <a:xfrm>
            <a:off x="497840" y="3625399"/>
            <a:ext cx="8923952"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3. Proposed Solution</a:t>
            </a:r>
            <a:endParaRPr lang="en-SG" dirty="0">
              <a:latin typeface="+mn-lt"/>
            </a:endParaRPr>
          </a:p>
        </p:txBody>
      </p:sp>
      <p:sp>
        <p:nvSpPr>
          <p:cNvPr id="10" name="Rectangle: Rounded Corners 9">
            <a:extLst>
              <a:ext uri="{FF2B5EF4-FFF2-40B4-BE49-F238E27FC236}">
                <a16:creationId xmlns:a16="http://schemas.microsoft.com/office/drawing/2014/main" id="{D19CE2A8-68F0-4362-B353-1217AB2CD57A}"/>
              </a:ext>
            </a:extLst>
          </p:cNvPr>
          <p:cNvSpPr/>
          <p:nvPr/>
        </p:nvSpPr>
        <p:spPr>
          <a:xfrm>
            <a:off x="6158946" y="3766727"/>
            <a:ext cx="2948471"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1" name="Title 1">
            <a:extLst>
              <a:ext uri="{FF2B5EF4-FFF2-40B4-BE49-F238E27FC236}">
                <a16:creationId xmlns:a16="http://schemas.microsoft.com/office/drawing/2014/main" id="{3318B027-DACE-47D1-96D4-9DFC3E11697C}"/>
              </a:ext>
            </a:extLst>
          </p:cNvPr>
          <p:cNvSpPr txBox="1">
            <a:spLocks/>
          </p:cNvSpPr>
          <p:nvPr/>
        </p:nvSpPr>
        <p:spPr>
          <a:xfrm>
            <a:off x="497840" y="4684207"/>
            <a:ext cx="949452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4. Product Testing</a:t>
            </a:r>
            <a:endParaRPr lang="en-SG" dirty="0">
              <a:latin typeface="+mn-lt"/>
            </a:endParaRPr>
          </a:p>
        </p:txBody>
      </p:sp>
      <p:sp>
        <p:nvSpPr>
          <p:cNvPr id="12" name="Rectangle: Rounded Corners 11">
            <a:extLst>
              <a:ext uri="{FF2B5EF4-FFF2-40B4-BE49-F238E27FC236}">
                <a16:creationId xmlns:a16="http://schemas.microsoft.com/office/drawing/2014/main" id="{8C9E43A9-C4F4-413F-9287-272CCCD1A567}"/>
              </a:ext>
            </a:extLst>
          </p:cNvPr>
          <p:cNvSpPr/>
          <p:nvPr/>
        </p:nvSpPr>
        <p:spPr>
          <a:xfrm>
            <a:off x="5792638" y="4833090"/>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3" name="Title 1">
            <a:extLst>
              <a:ext uri="{FF2B5EF4-FFF2-40B4-BE49-F238E27FC236}">
                <a16:creationId xmlns:a16="http://schemas.microsoft.com/office/drawing/2014/main" id="{6954F3DB-DBF2-49EB-A115-52B6D64F5850}"/>
              </a:ext>
            </a:extLst>
          </p:cNvPr>
          <p:cNvSpPr txBox="1">
            <a:spLocks/>
          </p:cNvSpPr>
          <p:nvPr/>
        </p:nvSpPr>
        <p:spPr>
          <a:xfrm>
            <a:off x="497840" y="5770195"/>
            <a:ext cx="985520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5. Product Discussion</a:t>
            </a:r>
            <a:endParaRPr lang="en-SG" dirty="0">
              <a:latin typeface="+mn-lt"/>
            </a:endParaRPr>
          </a:p>
        </p:txBody>
      </p:sp>
      <p:sp>
        <p:nvSpPr>
          <p:cNvPr id="14" name="Rectangle: Rounded Corners 13">
            <a:extLst>
              <a:ext uri="{FF2B5EF4-FFF2-40B4-BE49-F238E27FC236}">
                <a16:creationId xmlns:a16="http://schemas.microsoft.com/office/drawing/2014/main" id="{500A2985-AB45-4639-ADD5-B3526897104E}"/>
              </a:ext>
            </a:extLst>
          </p:cNvPr>
          <p:cNvSpPr/>
          <p:nvPr/>
        </p:nvSpPr>
        <p:spPr>
          <a:xfrm>
            <a:off x="6580038" y="591583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8" name="Rectangle 17">
            <a:extLst>
              <a:ext uri="{FF2B5EF4-FFF2-40B4-BE49-F238E27FC236}">
                <a16:creationId xmlns:a16="http://schemas.microsoft.com/office/drawing/2014/main" id="{DEE6273A-35FE-4C73-AB7E-0F0FDBFF9532}"/>
              </a:ext>
            </a:extLst>
          </p:cNvPr>
          <p:cNvSpPr/>
          <p:nvPr/>
        </p:nvSpPr>
        <p:spPr>
          <a:xfrm>
            <a:off x="404471" y="2483387"/>
            <a:ext cx="11673840" cy="3091322"/>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 name="Rectangle 26">
            <a:extLst>
              <a:ext uri="{FF2B5EF4-FFF2-40B4-BE49-F238E27FC236}">
                <a16:creationId xmlns:a16="http://schemas.microsoft.com/office/drawing/2014/main" id="{D4AFB894-C61B-427A-B4CC-B1332E2C202D}"/>
              </a:ext>
            </a:extLst>
          </p:cNvPr>
          <p:cNvSpPr/>
          <p:nvPr/>
        </p:nvSpPr>
        <p:spPr>
          <a:xfrm>
            <a:off x="426720" y="5643992"/>
            <a:ext cx="10109200" cy="1072729"/>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8" name="Picture 2" descr="National University Of Singapore (NUS) – Logos Download">
            <a:extLst>
              <a:ext uri="{FF2B5EF4-FFF2-40B4-BE49-F238E27FC236}">
                <a16:creationId xmlns:a16="http://schemas.microsoft.com/office/drawing/2014/main" id="{14DF1FC5-0F2F-44BE-81C2-1F0EB5E6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20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p:txBody>
          <a:bodyPr/>
          <a:lstStyle/>
          <a:p>
            <a:r>
              <a:rPr lang="en-US" dirty="0">
                <a:latin typeface="+mn-lt"/>
              </a:rPr>
              <a:t>1. Replicating Functionalities</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25</a:t>
            </a:fld>
            <a:endParaRPr lang="en-SG"/>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0409" y="165282"/>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C40C3812-DF5A-43F0-8458-866136AD8C5D}"/>
              </a:ext>
            </a:extLst>
          </p:cNvPr>
          <p:cNvSpPr>
            <a:spLocks noGrp="1"/>
          </p:cNvSpPr>
          <p:nvPr>
            <p:ph idx="1"/>
          </p:nvPr>
        </p:nvSpPr>
        <p:spPr>
          <a:xfrm>
            <a:off x="779190" y="1690688"/>
            <a:ext cx="5517470" cy="4175956"/>
          </a:xfrm>
        </p:spPr>
        <p:txBody>
          <a:bodyPr>
            <a:normAutofit/>
          </a:bodyPr>
          <a:lstStyle/>
          <a:p>
            <a:pPr algn="just">
              <a:lnSpc>
                <a:spcPct val="150000"/>
              </a:lnSpc>
            </a:pPr>
            <a:r>
              <a:rPr lang="en-US" sz="2000" dirty="0"/>
              <a:t>Attempted to recreate the </a:t>
            </a:r>
            <a:r>
              <a:rPr lang="en-US" sz="2000" u="sng" dirty="0"/>
              <a:t>panorama stitching sequence</a:t>
            </a:r>
            <a:r>
              <a:rPr lang="en-US" sz="2000" dirty="0"/>
              <a:t> manually</a:t>
            </a:r>
          </a:p>
          <a:p>
            <a:pPr algn="just">
              <a:lnSpc>
                <a:spcPct val="150000"/>
              </a:lnSpc>
            </a:pPr>
            <a:r>
              <a:rPr lang="en-US" sz="2000" dirty="0"/>
              <a:t>Follows a standard step-by-step process to stitch overlapping images together</a:t>
            </a:r>
          </a:p>
          <a:p>
            <a:pPr algn="just">
              <a:lnSpc>
                <a:spcPct val="150000"/>
              </a:lnSpc>
            </a:pPr>
            <a:r>
              <a:rPr lang="en-US" sz="2000" b="1" dirty="0"/>
              <a:t>Product: </a:t>
            </a:r>
            <a:r>
              <a:rPr lang="en-US" sz="2000" b="1" dirty="0">
                <a:solidFill>
                  <a:schemeClr val="accent5"/>
                </a:solidFill>
              </a:rPr>
              <a:t>Pair-Map Stitcher Class</a:t>
            </a:r>
          </a:p>
        </p:txBody>
      </p:sp>
      <p:pic>
        <p:nvPicPr>
          <p:cNvPr id="15" name="Picture 14" descr="Diagram&#10;&#10;Description automatically generated">
            <a:extLst>
              <a:ext uri="{FF2B5EF4-FFF2-40B4-BE49-F238E27FC236}">
                <a16:creationId xmlns:a16="http://schemas.microsoft.com/office/drawing/2014/main" id="{5638930E-5855-4A80-86E7-FFA643FD6D67}"/>
              </a:ext>
            </a:extLst>
          </p:cNvPr>
          <p:cNvPicPr>
            <a:picLocks noChangeAspect="1"/>
          </p:cNvPicPr>
          <p:nvPr/>
        </p:nvPicPr>
        <p:blipFill rotWithShape="1">
          <a:blip r:embed="rId4"/>
          <a:srcRect l="3696" t="5757" r="2129" b="4930"/>
          <a:stretch/>
        </p:blipFill>
        <p:spPr>
          <a:xfrm>
            <a:off x="6497074" y="1985489"/>
            <a:ext cx="5495279" cy="3220374"/>
          </a:xfrm>
          <a:prstGeom prst="rect">
            <a:avLst/>
          </a:prstGeom>
        </p:spPr>
      </p:pic>
      <p:sp>
        <p:nvSpPr>
          <p:cNvPr id="16" name="TextBox 15">
            <a:extLst>
              <a:ext uri="{FF2B5EF4-FFF2-40B4-BE49-F238E27FC236}">
                <a16:creationId xmlns:a16="http://schemas.microsoft.com/office/drawing/2014/main" id="{4222AEBB-CEEE-41B5-A382-C9588FEBBB69}"/>
              </a:ext>
            </a:extLst>
          </p:cNvPr>
          <p:cNvSpPr txBox="1"/>
          <p:nvPr/>
        </p:nvSpPr>
        <p:spPr>
          <a:xfrm>
            <a:off x="6793016" y="5295075"/>
            <a:ext cx="5216353" cy="646331"/>
          </a:xfrm>
          <a:prstGeom prst="rect">
            <a:avLst/>
          </a:prstGeom>
          <a:noFill/>
        </p:spPr>
        <p:txBody>
          <a:bodyPr wrap="square" rtlCol="0">
            <a:spAutoFit/>
          </a:bodyPr>
          <a:lstStyle/>
          <a:p>
            <a:pPr algn="ctr"/>
            <a:r>
              <a:rPr lang="en-US" i="1" dirty="0"/>
              <a:t>Figure 10. Standard process of image stitching via feature-based methods.</a:t>
            </a:r>
            <a:endParaRPr lang="en-SG" i="1" dirty="0"/>
          </a:p>
        </p:txBody>
      </p:sp>
      <p:sp>
        <p:nvSpPr>
          <p:cNvPr id="18" name="Rectangle: Rounded Corners 17">
            <a:extLst>
              <a:ext uri="{FF2B5EF4-FFF2-40B4-BE49-F238E27FC236}">
                <a16:creationId xmlns:a16="http://schemas.microsoft.com/office/drawing/2014/main" id="{F82A51DF-E392-4699-8078-F3462FA5CD3E}"/>
              </a:ext>
            </a:extLst>
          </p:cNvPr>
          <p:cNvSpPr/>
          <p:nvPr/>
        </p:nvSpPr>
        <p:spPr>
          <a:xfrm>
            <a:off x="6429088" y="1896277"/>
            <a:ext cx="2624113" cy="88129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Rounded Corners 18">
            <a:extLst>
              <a:ext uri="{FF2B5EF4-FFF2-40B4-BE49-F238E27FC236}">
                <a16:creationId xmlns:a16="http://schemas.microsoft.com/office/drawing/2014/main" id="{25307AB1-E88A-4D6D-9730-7754D19C59C7}"/>
              </a:ext>
            </a:extLst>
          </p:cNvPr>
          <p:cNvSpPr/>
          <p:nvPr/>
        </p:nvSpPr>
        <p:spPr>
          <a:xfrm>
            <a:off x="9401192" y="1896277"/>
            <a:ext cx="2668335" cy="881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Rounded Corners 19">
            <a:extLst>
              <a:ext uri="{FF2B5EF4-FFF2-40B4-BE49-F238E27FC236}">
                <a16:creationId xmlns:a16="http://schemas.microsoft.com/office/drawing/2014/main" id="{1657FF84-FAD8-496F-94A1-F419D2D8B133}"/>
              </a:ext>
            </a:extLst>
          </p:cNvPr>
          <p:cNvSpPr/>
          <p:nvPr/>
        </p:nvSpPr>
        <p:spPr>
          <a:xfrm>
            <a:off x="9392004" y="3064879"/>
            <a:ext cx="2668335" cy="8812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Rounded Corners 20">
            <a:extLst>
              <a:ext uri="{FF2B5EF4-FFF2-40B4-BE49-F238E27FC236}">
                <a16:creationId xmlns:a16="http://schemas.microsoft.com/office/drawing/2014/main" id="{A145C619-308C-43B8-8AD5-8A6EDAE9C1E4}"/>
              </a:ext>
            </a:extLst>
          </p:cNvPr>
          <p:cNvSpPr/>
          <p:nvPr/>
        </p:nvSpPr>
        <p:spPr>
          <a:xfrm>
            <a:off x="9401192" y="4201828"/>
            <a:ext cx="2668335" cy="100403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Rounded Corners 21">
            <a:extLst>
              <a:ext uri="{FF2B5EF4-FFF2-40B4-BE49-F238E27FC236}">
                <a16:creationId xmlns:a16="http://schemas.microsoft.com/office/drawing/2014/main" id="{1E198159-B69B-4754-A3E2-41B09A9AAFEE}"/>
              </a:ext>
            </a:extLst>
          </p:cNvPr>
          <p:cNvSpPr/>
          <p:nvPr/>
        </p:nvSpPr>
        <p:spPr>
          <a:xfrm>
            <a:off x="6416244" y="4201827"/>
            <a:ext cx="2668335" cy="100403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Rounded Corners 22">
            <a:extLst>
              <a:ext uri="{FF2B5EF4-FFF2-40B4-BE49-F238E27FC236}">
                <a16:creationId xmlns:a16="http://schemas.microsoft.com/office/drawing/2014/main" id="{F0A8D0BC-E44D-4A5F-A4E2-5C31FC99D888}"/>
              </a:ext>
            </a:extLst>
          </p:cNvPr>
          <p:cNvSpPr/>
          <p:nvPr/>
        </p:nvSpPr>
        <p:spPr>
          <a:xfrm>
            <a:off x="7685374" y="833194"/>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99FC1FB0-CF4E-422B-8A85-260F9FB36E79}"/>
              </a:ext>
            </a:extLst>
          </p:cNvPr>
          <p:cNvSpPr txBox="1"/>
          <p:nvPr/>
        </p:nvSpPr>
        <p:spPr>
          <a:xfrm>
            <a:off x="838200" y="4768008"/>
            <a:ext cx="5007016" cy="1173398"/>
          </a:xfrm>
          <a:prstGeom prst="rect">
            <a:avLst/>
          </a:prstGeom>
          <a:solidFill>
            <a:schemeClr val="bg2"/>
          </a:solidFill>
        </p:spPr>
        <p:txBody>
          <a:bodyPr wrap="square" rtlCol="0">
            <a:spAutoFit/>
          </a:bodyPr>
          <a:lstStyle/>
          <a:p>
            <a:pPr algn="just">
              <a:lnSpc>
                <a:spcPct val="107000"/>
              </a:lnSpc>
              <a:spcAft>
                <a:spcPts val="800"/>
              </a:spcAft>
            </a:pPr>
            <a:r>
              <a:rPr lang="en-SG" sz="12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Reference</a:t>
            </a:r>
            <a:endPar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07000"/>
              </a:lnSpc>
              <a:spcAft>
                <a:spcPts val="800"/>
              </a:spcAft>
            </a:pPr>
            <a:r>
              <a:rPr lang="en-US" sz="1200" b="0" i="0" dirty="0">
                <a:solidFill>
                  <a:srgbClr val="000000"/>
                </a:solidFill>
                <a:effectLst/>
                <a:latin typeface="Open Sans" panose="020B0606030504020204" pitchFamily="34" charset="0"/>
              </a:rPr>
              <a:t>A. </a:t>
            </a:r>
            <a:r>
              <a:rPr lang="en-US" sz="1200" b="0" i="0" dirty="0" err="1">
                <a:solidFill>
                  <a:srgbClr val="000000"/>
                </a:solidFill>
                <a:effectLst/>
                <a:latin typeface="Open Sans" panose="020B0606030504020204" pitchFamily="34" charset="0"/>
              </a:rPr>
              <a:t>Rosebrock</a:t>
            </a:r>
            <a:r>
              <a:rPr lang="en-US" sz="1200" b="0" i="0" dirty="0">
                <a:solidFill>
                  <a:srgbClr val="000000"/>
                </a:solidFill>
                <a:effectLst/>
                <a:latin typeface="Open Sans" panose="020B0606030504020204" pitchFamily="34" charset="0"/>
              </a:rPr>
              <a:t>, "OpenCV panorama stitching - </a:t>
            </a:r>
            <a:r>
              <a:rPr lang="en-US" sz="1200" b="0" i="0" dirty="0" err="1">
                <a:solidFill>
                  <a:srgbClr val="000000"/>
                </a:solidFill>
                <a:effectLst/>
                <a:latin typeface="Open Sans" panose="020B0606030504020204" pitchFamily="34" charset="0"/>
              </a:rPr>
              <a:t>PyImageSearch</a:t>
            </a:r>
            <a:r>
              <a:rPr lang="en-US" sz="1200" b="0" i="0" dirty="0">
                <a:solidFill>
                  <a:srgbClr val="000000"/>
                </a:solidFill>
                <a:effectLst/>
                <a:latin typeface="Open Sans" panose="020B0606030504020204" pitchFamily="34" charset="0"/>
              </a:rPr>
              <a:t>", </a:t>
            </a:r>
            <a:r>
              <a:rPr lang="en-US" sz="1200" b="0" i="1" dirty="0" err="1">
                <a:solidFill>
                  <a:srgbClr val="000000"/>
                </a:solidFill>
                <a:effectLst/>
                <a:latin typeface="Open Sans" panose="020B0606030504020204" pitchFamily="34" charset="0"/>
              </a:rPr>
              <a:t>PyImageSearch</a:t>
            </a:r>
            <a:r>
              <a:rPr lang="en-US" sz="1200" b="0" i="0" dirty="0">
                <a:solidFill>
                  <a:srgbClr val="000000"/>
                </a:solidFill>
                <a:effectLst/>
                <a:latin typeface="Open Sans" panose="020B0606030504020204" pitchFamily="34" charset="0"/>
              </a:rPr>
              <a:t>, 2022. [Online]. Available: https://pyimagesearch.com/2016/01/11/opencv-panorama-stitching/. [Accessed: 29- Mar- 2022].</a:t>
            </a:r>
            <a:endPar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6841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p:txBody>
          <a:bodyPr/>
          <a:lstStyle/>
          <a:p>
            <a:r>
              <a:rPr lang="en-US" dirty="0">
                <a:latin typeface="+mn-lt"/>
              </a:rPr>
              <a:t>1. Replicating Functionalities</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a:xfrm>
            <a:off x="9271358" y="6356350"/>
            <a:ext cx="2743200" cy="365125"/>
          </a:xfrm>
        </p:spPr>
        <p:txBody>
          <a:bodyPr/>
          <a:lstStyle/>
          <a:p>
            <a:fld id="{459A2958-80F3-4CB4-8669-AAD9B9B03EB4}" type="slidenum">
              <a:rPr lang="en-SG" smtClean="0"/>
              <a:t>26</a:t>
            </a:fld>
            <a:endParaRPr lang="en-SG"/>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558" y="199015"/>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F0A8D0BC-E44D-4A5F-A4E2-5C31FC99D888}"/>
              </a:ext>
            </a:extLst>
          </p:cNvPr>
          <p:cNvSpPr/>
          <p:nvPr/>
        </p:nvSpPr>
        <p:spPr>
          <a:xfrm>
            <a:off x="7590716" y="821562"/>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17" name="Picture 16" descr="A picture containing text&#10;&#10;Description automatically generated">
            <a:extLst>
              <a:ext uri="{FF2B5EF4-FFF2-40B4-BE49-F238E27FC236}">
                <a16:creationId xmlns:a16="http://schemas.microsoft.com/office/drawing/2014/main" id="{7B96A18C-5F40-498C-98E0-E21E3536B677}"/>
              </a:ext>
            </a:extLst>
          </p:cNvPr>
          <p:cNvPicPr>
            <a:picLocks noChangeAspect="1"/>
          </p:cNvPicPr>
          <p:nvPr/>
        </p:nvPicPr>
        <p:blipFill rotWithShape="1">
          <a:blip r:embed="rId4"/>
          <a:srcRect b="16437"/>
          <a:stretch/>
        </p:blipFill>
        <p:spPr bwMode="auto">
          <a:xfrm>
            <a:off x="7590716" y="2813065"/>
            <a:ext cx="4463960" cy="2572068"/>
          </a:xfrm>
          <a:prstGeom prst="rect">
            <a:avLst/>
          </a:prstGeom>
          <a:ln w="952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9" name="Picture 8" descr="Diagram, engineering drawing&#10;&#10;Description automatically generated">
            <a:extLst>
              <a:ext uri="{FF2B5EF4-FFF2-40B4-BE49-F238E27FC236}">
                <a16:creationId xmlns:a16="http://schemas.microsoft.com/office/drawing/2014/main" id="{6D1E2D24-5751-4420-BDD2-C45B3DA37D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4444" y="2276489"/>
            <a:ext cx="1824426" cy="1878085"/>
          </a:xfrm>
          <a:prstGeom prst="rect">
            <a:avLst/>
          </a:prstGeom>
          <a:ln>
            <a:solidFill>
              <a:schemeClr val="tx1"/>
            </a:solidFill>
          </a:ln>
        </p:spPr>
      </p:pic>
      <p:pic>
        <p:nvPicPr>
          <p:cNvPr id="11" name="Picture 10" descr="Diagram, engineering drawing&#10;&#10;Description automatically generated">
            <a:extLst>
              <a:ext uri="{FF2B5EF4-FFF2-40B4-BE49-F238E27FC236}">
                <a16:creationId xmlns:a16="http://schemas.microsoft.com/office/drawing/2014/main" id="{A38219F2-1F47-4EED-BB5E-DD0EEFD776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8722" y="4738727"/>
            <a:ext cx="2304017" cy="1982748"/>
          </a:xfrm>
          <a:prstGeom prst="rect">
            <a:avLst/>
          </a:prstGeom>
          <a:ln>
            <a:solidFill>
              <a:schemeClr val="tx1"/>
            </a:solidFill>
          </a:ln>
        </p:spPr>
      </p:pic>
      <p:sp>
        <p:nvSpPr>
          <p:cNvPr id="24" name="Rectangle: Rounded Corners 23">
            <a:extLst>
              <a:ext uri="{FF2B5EF4-FFF2-40B4-BE49-F238E27FC236}">
                <a16:creationId xmlns:a16="http://schemas.microsoft.com/office/drawing/2014/main" id="{EB2ACB6C-082E-4CCE-AE54-3276573D4F92}"/>
              </a:ext>
            </a:extLst>
          </p:cNvPr>
          <p:cNvSpPr/>
          <p:nvPr/>
        </p:nvSpPr>
        <p:spPr>
          <a:xfrm>
            <a:off x="4601286" y="3914147"/>
            <a:ext cx="2473960"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cxnSp>
        <p:nvCxnSpPr>
          <p:cNvPr id="14" name="Connector: Elbow 13">
            <a:extLst>
              <a:ext uri="{FF2B5EF4-FFF2-40B4-BE49-F238E27FC236}">
                <a16:creationId xmlns:a16="http://schemas.microsoft.com/office/drawing/2014/main" id="{AB6C0EB7-C353-402D-8E07-B5560C6FCDBA}"/>
              </a:ext>
            </a:extLst>
          </p:cNvPr>
          <p:cNvCxnSpPr>
            <a:cxnSpLocks/>
            <a:stCxn id="9" idx="3"/>
            <a:endCxn id="24" idx="1"/>
          </p:cNvCxnSpPr>
          <p:nvPr/>
        </p:nvCxnSpPr>
        <p:spPr>
          <a:xfrm>
            <a:off x="3788870" y="3215532"/>
            <a:ext cx="812416" cy="883568"/>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E77B15F-2B76-4D10-AD54-DA7CCF330339}"/>
              </a:ext>
            </a:extLst>
          </p:cNvPr>
          <p:cNvCxnSpPr>
            <a:cxnSpLocks/>
            <a:stCxn id="11" idx="3"/>
            <a:endCxn id="24" idx="1"/>
          </p:cNvCxnSpPr>
          <p:nvPr/>
        </p:nvCxnSpPr>
        <p:spPr>
          <a:xfrm flipV="1">
            <a:off x="3782739" y="4099100"/>
            <a:ext cx="818547" cy="163100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F9592E4-8D24-4436-803F-844E458889A5}"/>
              </a:ext>
            </a:extLst>
          </p:cNvPr>
          <p:cNvCxnSpPr>
            <a:stCxn id="24" idx="3"/>
            <a:endCxn id="17" idx="1"/>
          </p:cNvCxnSpPr>
          <p:nvPr/>
        </p:nvCxnSpPr>
        <p:spPr>
          <a:xfrm flipV="1">
            <a:off x="7075246" y="4099099"/>
            <a:ext cx="51547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6EC339A-8F4D-4044-A2E6-40574563AEDE}"/>
              </a:ext>
            </a:extLst>
          </p:cNvPr>
          <p:cNvSpPr/>
          <p:nvPr/>
        </p:nvSpPr>
        <p:spPr>
          <a:xfrm>
            <a:off x="3189568" y="2096417"/>
            <a:ext cx="818546" cy="20783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Oval 32">
            <a:extLst>
              <a:ext uri="{FF2B5EF4-FFF2-40B4-BE49-F238E27FC236}">
                <a16:creationId xmlns:a16="http://schemas.microsoft.com/office/drawing/2014/main" id="{5A436E69-1AAF-4EBC-8BEE-BDC75F572B0E}"/>
              </a:ext>
            </a:extLst>
          </p:cNvPr>
          <p:cNvSpPr/>
          <p:nvPr/>
        </p:nvSpPr>
        <p:spPr>
          <a:xfrm>
            <a:off x="9824412" y="2724903"/>
            <a:ext cx="818546" cy="266023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46D5FEDE-C2B8-4626-94B5-D478FC474EFF}"/>
              </a:ext>
            </a:extLst>
          </p:cNvPr>
          <p:cNvSpPr/>
          <p:nvPr/>
        </p:nvSpPr>
        <p:spPr>
          <a:xfrm>
            <a:off x="1283157" y="4643120"/>
            <a:ext cx="675158" cy="20783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6" name="Connector: Curved 35">
            <a:extLst>
              <a:ext uri="{FF2B5EF4-FFF2-40B4-BE49-F238E27FC236}">
                <a16:creationId xmlns:a16="http://schemas.microsoft.com/office/drawing/2014/main" id="{0D92552A-0A24-4D69-B45B-D38871DA8BCB}"/>
              </a:ext>
            </a:extLst>
          </p:cNvPr>
          <p:cNvCxnSpPr>
            <a:cxnSpLocks/>
            <a:stCxn id="33" idx="0"/>
            <a:endCxn id="32" idx="7"/>
          </p:cNvCxnSpPr>
          <p:nvPr/>
        </p:nvCxnSpPr>
        <p:spPr>
          <a:xfrm rot="16200000" flipV="1">
            <a:off x="6898904" y="-609878"/>
            <a:ext cx="324118" cy="6345444"/>
          </a:xfrm>
          <a:prstGeom prst="curvedConnector3">
            <a:avLst>
              <a:gd name="adj1" fmla="val 189442"/>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4F49DCDB-5045-483A-AC91-5053DA055FA0}"/>
              </a:ext>
            </a:extLst>
          </p:cNvPr>
          <p:cNvCxnSpPr>
            <a:cxnSpLocks/>
            <a:stCxn id="33" idx="3"/>
            <a:endCxn id="34" idx="5"/>
          </p:cNvCxnSpPr>
          <p:nvPr/>
        </p:nvCxnSpPr>
        <p:spPr>
          <a:xfrm rot="5400000">
            <a:off x="5191085" y="1663907"/>
            <a:ext cx="1421556" cy="8084845"/>
          </a:xfrm>
          <a:prstGeom prst="curvedConnector3">
            <a:avLst>
              <a:gd name="adj1" fmla="val 89643"/>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AEFA1DEA-3DA3-4055-BBC4-46006403771D}"/>
              </a:ext>
            </a:extLst>
          </p:cNvPr>
          <p:cNvSpPr>
            <a:spLocks noGrp="1"/>
          </p:cNvSpPr>
          <p:nvPr>
            <p:ph idx="1"/>
          </p:nvPr>
        </p:nvSpPr>
        <p:spPr>
          <a:xfrm>
            <a:off x="838200" y="1513904"/>
            <a:ext cx="5257800" cy="563684"/>
          </a:xfrm>
        </p:spPr>
        <p:txBody>
          <a:bodyPr>
            <a:normAutofit/>
          </a:bodyPr>
          <a:lstStyle/>
          <a:p>
            <a:pPr marL="0" indent="0">
              <a:buNone/>
            </a:pPr>
            <a:r>
              <a:rPr lang="en-US" sz="2400" b="1" dirty="0"/>
              <a:t>Limitation: </a:t>
            </a:r>
            <a:r>
              <a:rPr lang="en-US" sz="2400" dirty="0"/>
              <a:t>Grey padding overlaps maps </a:t>
            </a:r>
            <a:endParaRPr lang="en-US" sz="2400" b="1" dirty="0"/>
          </a:p>
        </p:txBody>
      </p:sp>
      <p:sp>
        <p:nvSpPr>
          <p:cNvPr id="12" name="Rectangle 11">
            <a:extLst>
              <a:ext uri="{FF2B5EF4-FFF2-40B4-BE49-F238E27FC236}">
                <a16:creationId xmlns:a16="http://schemas.microsoft.com/office/drawing/2014/main" id="{9E4E544B-F478-41E4-9CAB-4B186AADD634}"/>
              </a:ext>
            </a:extLst>
          </p:cNvPr>
          <p:cNvSpPr/>
          <p:nvPr/>
        </p:nvSpPr>
        <p:spPr>
          <a:xfrm>
            <a:off x="1137756" y="2077588"/>
            <a:ext cx="11054244" cy="4278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5A00402F-2B65-41F5-9768-47027DDE50FB}"/>
              </a:ext>
            </a:extLst>
          </p:cNvPr>
          <p:cNvSpPr/>
          <p:nvPr/>
        </p:nvSpPr>
        <p:spPr>
          <a:xfrm>
            <a:off x="838200" y="4456253"/>
            <a:ext cx="3328686" cy="2401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8" name="Picture 17" descr="Diagram&#10;&#10;Description automatically generated">
            <a:extLst>
              <a:ext uri="{FF2B5EF4-FFF2-40B4-BE49-F238E27FC236}">
                <a16:creationId xmlns:a16="http://schemas.microsoft.com/office/drawing/2014/main" id="{1E7226C1-557A-4E2F-AC0A-68C1AA1AED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3619" y="2464255"/>
            <a:ext cx="2693648" cy="2987217"/>
          </a:xfrm>
          <a:prstGeom prst="rect">
            <a:avLst/>
          </a:prstGeom>
          <a:ln>
            <a:solidFill>
              <a:schemeClr val="tx1"/>
            </a:solidFill>
          </a:ln>
        </p:spPr>
      </p:pic>
      <p:pic>
        <p:nvPicPr>
          <p:cNvPr id="7" name="Picture 6" descr="Diagram, engineering drawing&#10;&#10;Description automatically generated">
            <a:extLst>
              <a:ext uri="{FF2B5EF4-FFF2-40B4-BE49-F238E27FC236}">
                <a16:creationId xmlns:a16="http://schemas.microsoft.com/office/drawing/2014/main" id="{E3C3D255-5F83-41A7-9332-E31CB1FCB7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5547" y="2522772"/>
            <a:ext cx="2693648" cy="2879609"/>
          </a:xfrm>
          <a:prstGeom prst="rect">
            <a:avLst/>
          </a:prstGeom>
          <a:ln>
            <a:solidFill>
              <a:schemeClr val="tx1"/>
            </a:solidFill>
          </a:ln>
        </p:spPr>
      </p:pic>
    </p:spTree>
    <p:extLst>
      <p:ext uri="{BB962C8B-B14F-4D97-AF65-F5344CB8AC3E}">
        <p14:creationId xmlns:p14="http://schemas.microsoft.com/office/powerpoint/2010/main" val="113057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righ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right)">
                                      <p:cBhvr>
                                        <p:cTn id="22" dur="500"/>
                                        <p:tgtEl>
                                          <p:spTgt spid="36"/>
                                        </p:tgtEl>
                                      </p:cBhvr>
                                    </p:animEffect>
                                  </p:childTnLst>
                                </p:cTn>
                              </p:par>
                              <p:par>
                                <p:cTn id="23" presetID="22" presetClass="entr" presetSubtype="2"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1.875E-6 -0.00324 L 0.19714 0.0294 " pathEditMode="relative" rAng="0" ptsTypes="AA">
                                      <p:cBhvr>
                                        <p:cTn id="45" dur="1000" fill="hold"/>
                                        <p:tgtEl>
                                          <p:spTgt spid="7"/>
                                        </p:tgtEl>
                                        <p:attrNameLst>
                                          <p:attrName>ppt_x</p:attrName>
                                          <p:attrName>ppt_y</p:attrName>
                                        </p:attrNameLst>
                                      </p:cBhvr>
                                      <p:rCtr x="9857" y="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496996" y="199228"/>
            <a:ext cx="10515600" cy="1325563"/>
          </a:xfrm>
        </p:spPr>
        <p:txBody>
          <a:bodyPr/>
          <a:lstStyle/>
          <a:p>
            <a:r>
              <a:rPr lang="en-US" dirty="0">
                <a:latin typeface="+mn-lt"/>
              </a:rPr>
              <a:t>1. Replicating Functionalities</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a:xfrm>
            <a:off x="8907349" y="6331568"/>
            <a:ext cx="2743200" cy="365125"/>
          </a:xfrm>
        </p:spPr>
        <p:txBody>
          <a:bodyPr/>
          <a:lstStyle/>
          <a:p>
            <a:fld id="{459A2958-80F3-4CB4-8669-AAD9B9B03EB4}" type="slidenum">
              <a:rPr lang="en-SG" smtClean="0"/>
              <a:t>27</a:t>
            </a:fld>
            <a:endParaRPr lang="en-SG"/>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496996" y="1219020"/>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8949" y="2159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F0A8D0BC-E44D-4A5F-A4E2-5C31FC99D888}"/>
              </a:ext>
            </a:extLst>
          </p:cNvPr>
          <p:cNvSpPr/>
          <p:nvPr/>
        </p:nvSpPr>
        <p:spPr>
          <a:xfrm>
            <a:off x="7354531" y="677056"/>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21" name="Content Placeholder 2">
            <a:extLst>
              <a:ext uri="{FF2B5EF4-FFF2-40B4-BE49-F238E27FC236}">
                <a16:creationId xmlns:a16="http://schemas.microsoft.com/office/drawing/2014/main" id="{73CE04AE-F091-4455-8F25-6CDF71312C8F}"/>
              </a:ext>
            </a:extLst>
          </p:cNvPr>
          <p:cNvSpPr>
            <a:spLocks noGrp="1"/>
          </p:cNvSpPr>
          <p:nvPr>
            <p:ph idx="1"/>
          </p:nvPr>
        </p:nvSpPr>
        <p:spPr>
          <a:xfrm>
            <a:off x="496996" y="1348007"/>
            <a:ext cx="5257800" cy="563684"/>
          </a:xfrm>
        </p:spPr>
        <p:txBody>
          <a:bodyPr>
            <a:normAutofit/>
          </a:bodyPr>
          <a:lstStyle/>
          <a:p>
            <a:pPr marL="0" indent="0">
              <a:buNone/>
            </a:pPr>
            <a:r>
              <a:rPr lang="en-US" sz="2400" b="1" dirty="0"/>
              <a:t>Solution: </a:t>
            </a:r>
            <a:r>
              <a:rPr lang="en-US" sz="2400" dirty="0"/>
              <a:t>Blending of Masks</a:t>
            </a:r>
            <a:endParaRPr lang="en-US" sz="2400" b="1" dirty="0"/>
          </a:p>
        </p:txBody>
      </p:sp>
      <p:pic>
        <p:nvPicPr>
          <p:cNvPr id="7" name="Picture 6">
            <a:extLst>
              <a:ext uri="{FF2B5EF4-FFF2-40B4-BE49-F238E27FC236}">
                <a16:creationId xmlns:a16="http://schemas.microsoft.com/office/drawing/2014/main" id="{D6F37FCE-A85E-4F30-9462-32A7430E082D}"/>
              </a:ext>
            </a:extLst>
          </p:cNvPr>
          <p:cNvPicPr>
            <a:picLocks noChangeAspect="1"/>
          </p:cNvPicPr>
          <p:nvPr/>
        </p:nvPicPr>
        <p:blipFill>
          <a:blip r:embed="rId4"/>
          <a:stretch>
            <a:fillRect/>
          </a:stretch>
        </p:blipFill>
        <p:spPr>
          <a:xfrm>
            <a:off x="2820886" y="2411347"/>
            <a:ext cx="2092960" cy="2099711"/>
          </a:xfrm>
          <a:prstGeom prst="rect">
            <a:avLst/>
          </a:prstGeom>
          <a:ln>
            <a:solidFill>
              <a:schemeClr val="tx1"/>
            </a:solidFill>
          </a:ln>
        </p:spPr>
      </p:pic>
      <p:pic>
        <p:nvPicPr>
          <p:cNvPr id="9" name="Picture 8">
            <a:extLst>
              <a:ext uri="{FF2B5EF4-FFF2-40B4-BE49-F238E27FC236}">
                <a16:creationId xmlns:a16="http://schemas.microsoft.com/office/drawing/2014/main" id="{F996C369-2018-4387-9538-F7F736B2AF8C}"/>
              </a:ext>
            </a:extLst>
          </p:cNvPr>
          <p:cNvPicPr>
            <a:picLocks noChangeAspect="1"/>
          </p:cNvPicPr>
          <p:nvPr/>
        </p:nvPicPr>
        <p:blipFill>
          <a:blip r:embed="rId5"/>
          <a:stretch>
            <a:fillRect/>
          </a:stretch>
        </p:blipFill>
        <p:spPr>
          <a:xfrm>
            <a:off x="2820886" y="4739735"/>
            <a:ext cx="2092960" cy="1859934"/>
          </a:xfrm>
          <a:prstGeom prst="rect">
            <a:avLst/>
          </a:prstGeom>
          <a:ln>
            <a:solidFill>
              <a:schemeClr val="tx1"/>
            </a:solidFill>
          </a:ln>
        </p:spPr>
      </p:pic>
      <p:pic>
        <p:nvPicPr>
          <p:cNvPr id="11" name="Picture 10">
            <a:extLst>
              <a:ext uri="{FF2B5EF4-FFF2-40B4-BE49-F238E27FC236}">
                <a16:creationId xmlns:a16="http://schemas.microsoft.com/office/drawing/2014/main" id="{438A321E-E589-49E4-9475-02ABB4CB8BEA}"/>
              </a:ext>
            </a:extLst>
          </p:cNvPr>
          <p:cNvPicPr>
            <a:picLocks noChangeAspect="1"/>
          </p:cNvPicPr>
          <p:nvPr/>
        </p:nvPicPr>
        <p:blipFill>
          <a:blip r:embed="rId6"/>
          <a:stretch>
            <a:fillRect/>
          </a:stretch>
        </p:blipFill>
        <p:spPr>
          <a:xfrm>
            <a:off x="4987938" y="2411347"/>
            <a:ext cx="2092961" cy="2099713"/>
          </a:xfrm>
          <a:prstGeom prst="rect">
            <a:avLst/>
          </a:prstGeom>
        </p:spPr>
      </p:pic>
      <p:pic>
        <p:nvPicPr>
          <p:cNvPr id="16" name="Picture 15" descr="Diagram, engineering drawing&#10;&#10;Description automatically generated">
            <a:extLst>
              <a:ext uri="{FF2B5EF4-FFF2-40B4-BE49-F238E27FC236}">
                <a16:creationId xmlns:a16="http://schemas.microsoft.com/office/drawing/2014/main" id="{F2E9C522-77FE-4CF7-B098-A731A1155035}"/>
              </a:ext>
            </a:extLst>
          </p:cNvPr>
          <p:cNvPicPr>
            <a:picLocks noChangeAspect="1"/>
          </p:cNvPicPr>
          <p:nvPr/>
        </p:nvPicPr>
        <p:blipFill rotWithShape="1">
          <a:blip r:embed="rId7">
            <a:extLst>
              <a:ext uri="{28A0092B-C50C-407E-A947-70E740481C1C}">
                <a14:useLocalDpi xmlns:a14="http://schemas.microsoft.com/office/drawing/2010/main" val="0"/>
              </a:ext>
            </a:extLst>
          </a:blip>
          <a:srcRect t="3857"/>
          <a:stretch/>
        </p:blipFill>
        <p:spPr>
          <a:xfrm>
            <a:off x="496996" y="4739735"/>
            <a:ext cx="2248014" cy="1859934"/>
          </a:xfrm>
          <a:prstGeom prst="rect">
            <a:avLst/>
          </a:prstGeom>
          <a:ln>
            <a:solidFill>
              <a:schemeClr val="tx1"/>
            </a:solidFill>
          </a:ln>
        </p:spPr>
      </p:pic>
      <p:pic>
        <p:nvPicPr>
          <p:cNvPr id="17" name="Picture 16" descr="Diagram, engineering drawing&#10;&#10;Description automatically generated">
            <a:extLst>
              <a:ext uri="{FF2B5EF4-FFF2-40B4-BE49-F238E27FC236}">
                <a16:creationId xmlns:a16="http://schemas.microsoft.com/office/drawing/2014/main" id="{17FE6FE4-5FED-4CED-B442-8BA791823204}"/>
              </a:ext>
            </a:extLst>
          </p:cNvPr>
          <p:cNvPicPr>
            <a:picLocks noChangeAspect="1"/>
          </p:cNvPicPr>
          <p:nvPr/>
        </p:nvPicPr>
        <p:blipFill rotWithShape="1">
          <a:blip r:embed="rId8">
            <a:extLst>
              <a:ext uri="{28A0092B-C50C-407E-A947-70E740481C1C}">
                <a14:useLocalDpi xmlns:a14="http://schemas.microsoft.com/office/drawing/2010/main" val="0"/>
              </a:ext>
            </a:extLst>
          </a:blip>
          <a:srcRect r="1951" b="12091"/>
          <a:stretch/>
        </p:blipFill>
        <p:spPr>
          <a:xfrm>
            <a:off x="496996" y="2403194"/>
            <a:ext cx="2249798" cy="2076446"/>
          </a:xfrm>
          <a:prstGeom prst="rect">
            <a:avLst/>
          </a:prstGeom>
          <a:ln>
            <a:solidFill>
              <a:schemeClr val="tx1"/>
            </a:solidFill>
          </a:ln>
        </p:spPr>
      </p:pic>
      <p:pic>
        <p:nvPicPr>
          <p:cNvPr id="13" name="Picture 12">
            <a:extLst>
              <a:ext uri="{FF2B5EF4-FFF2-40B4-BE49-F238E27FC236}">
                <a16:creationId xmlns:a16="http://schemas.microsoft.com/office/drawing/2014/main" id="{FD3F751F-07D0-4678-B43D-EB0BCF511F19}"/>
              </a:ext>
            </a:extLst>
          </p:cNvPr>
          <p:cNvPicPr>
            <a:picLocks noChangeAspect="1"/>
          </p:cNvPicPr>
          <p:nvPr/>
        </p:nvPicPr>
        <p:blipFill>
          <a:blip r:embed="rId9"/>
          <a:stretch>
            <a:fillRect/>
          </a:stretch>
        </p:blipFill>
        <p:spPr>
          <a:xfrm>
            <a:off x="4983677" y="4739735"/>
            <a:ext cx="2101482" cy="1867507"/>
          </a:xfrm>
          <a:prstGeom prst="rect">
            <a:avLst/>
          </a:prstGeom>
        </p:spPr>
      </p:pic>
      <p:sp>
        <p:nvSpPr>
          <p:cNvPr id="22" name="TextBox 21">
            <a:extLst>
              <a:ext uri="{FF2B5EF4-FFF2-40B4-BE49-F238E27FC236}">
                <a16:creationId xmlns:a16="http://schemas.microsoft.com/office/drawing/2014/main" id="{50FE9486-C615-44E9-AF55-0F8F9E9946F9}"/>
              </a:ext>
            </a:extLst>
          </p:cNvPr>
          <p:cNvSpPr txBox="1"/>
          <p:nvPr/>
        </p:nvSpPr>
        <p:spPr>
          <a:xfrm>
            <a:off x="496996" y="1898139"/>
            <a:ext cx="2249797" cy="375552"/>
          </a:xfrm>
          <a:prstGeom prst="rect">
            <a:avLst/>
          </a:prstGeom>
          <a:solidFill>
            <a:schemeClr val="accent2">
              <a:lumMod val="20000"/>
              <a:lumOff val="80000"/>
            </a:schemeClr>
          </a:solidFill>
        </p:spPr>
        <p:txBody>
          <a:bodyPr wrap="square" rtlCol="0">
            <a:spAutoFit/>
          </a:bodyPr>
          <a:lstStyle/>
          <a:p>
            <a:pPr algn="ctr">
              <a:lnSpc>
                <a:spcPct val="107000"/>
              </a:lnSpc>
              <a:spcAft>
                <a:spcPts val="800"/>
              </a:spcAft>
            </a:pPr>
            <a:r>
              <a:rPr lang="en-US" b="1" dirty="0">
                <a:solidFill>
                  <a:srgbClr val="000000"/>
                </a:solidFill>
                <a:ea typeface="Tahoma" panose="020B0604030504040204" pitchFamily="34" charset="0"/>
                <a:cs typeface="Times New Roman" panose="02020603050405020304" pitchFamily="18" charset="0"/>
              </a:rPr>
              <a:t>Input Maps</a:t>
            </a:r>
            <a:endParaRPr lang="en-SG" b="1" dirty="0">
              <a:solidFill>
                <a:srgbClr val="000000"/>
              </a:solidFill>
              <a:effectLst/>
              <a:ea typeface="Tahoma" panose="020B060403050404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7E3FBFE8-EC82-4038-AC78-C2528BC7C029}"/>
              </a:ext>
            </a:extLst>
          </p:cNvPr>
          <p:cNvSpPr txBox="1"/>
          <p:nvPr/>
        </p:nvSpPr>
        <p:spPr>
          <a:xfrm>
            <a:off x="2820886" y="1891728"/>
            <a:ext cx="4260013" cy="375552"/>
          </a:xfrm>
          <a:prstGeom prst="rect">
            <a:avLst/>
          </a:prstGeom>
          <a:solidFill>
            <a:schemeClr val="accent6">
              <a:lumMod val="20000"/>
              <a:lumOff val="80000"/>
            </a:schemeClr>
          </a:solidFill>
        </p:spPr>
        <p:txBody>
          <a:bodyPr wrap="square" rtlCol="0">
            <a:spAutoFit/>
          </a:bodyPr>
          <a:lstStyle/>
          <a:p>
            <a:pPr algn="ctr">
              <a:lnSpc>
                <a:spcPct val="107000"/>
              </a:lnSpc>
              <a:spcAft>
                <a:spcPts val="800"/>
              </a:spcAft>
            </a:pPr>
            <a:r>
              <a:rPr lang="en-US" b="1" dirty="0">
                <a:solidFill>
                  <a:srgbClr val="000000"/>
                </a:solidFill>
                <a:ea typeface="Tahoma" panose="020B0604030504040204" pitchFamily="34" charset="0"/>
                <a:cs typeface="Times New Roman" panose="02020603050405020304" pitchFamily="18" charset="0"/>
              </a:rPr>
              <a:t>Extract Masks (Black and White)</a:t>
            </a:r>
            <a:endParaRPr lang="en-SG" b="1" dirty="0">
              <a:solidFill>
                <a:srgbClr val="000000"/>
              </a:solidFill>
              <a:effectLst/>
              <a:ea typeface="Tahoma" panose="020B060403050404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18041C2E-B7B1-4815-B912-5E1FE723EBFB}"/>
              </a:ext>
            </a:extLst>
          </p:cNvPr>
          <p:cNvSpPr txBox="1"/>
          <p:nvPr/>
        </p:nvSpPr>
        <p:spPr>
          <a:xfrm>
            <a:off x="7152513" y="1891728"/>
            <a:ext cx="3245501" cy="375552"/>
          </a:xfrm>
          <a:prstGeom prst="rect">
            <a:avLst/>
          </a:prstGeom>
          <a:solidFill>
            <a:schemeClr val="accent4">
              <a:lumMod val="20000"/>
              <a:lumOff val="80000"/>
            </a:schemeClr>
          </a:solidFill>
        </p:spPr>
        <p:txBody>
          <a:bodyPr wrap="square" rtlCol="0">
            <a:spAutoFit/>
          </a:bodyPr>
          <a:lstStyle/>
          <a:p>
            <a:pPr algn="ctr">
              <a:lnSpc>
                <a:spcPct val="107000"/>
              </a:lnSpc>
              <a:spcAft>
                <a:spcPts val="800"/>
              </a:spcAft>
            </a:pPr>
            <a:r>
              <a:rPr lang="en-US" b="1" dirty="0">
                <a:solidFill>
                  <a:srgbClr val="000000"/>
                </a:solidFill>
                <a:ea typeface="Tahoma" panose="020B0604030504040204" pitchFamily="34" charset="0"/>
                <a:cs typeface="Times New Roman" panose="02020603050405020304" pitchFamily="18" charset="0"/>
              </a:rPr>
              <a:t>Blend Masks</a:t>
            </a:r>
            <a:endParaRPr lang="en-SG" b="1" dirty="0">
              <a:solidFill>
                <a:srgbClr val="000000"/>
              </a:solidFill>
              <a:effectLst/>
              <a:ea typeface="Tahoma" panose="020B060403050404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04160334-AA35-4145-8339-0F9F57DF3F44}"/>
              </a:ext>
            </a:extLst>
          </p:cNvPr>
          <p:cNvPicPr>
            <a:picLocks noChangeAspect="1"/>
          </p:cNvPicPr>
          <p:nvPr/>
        </p:nvPicPr>
        <p:blipFill rotWithShape="1">
          <a:blip r:embed="rId10"/>
          <a:srcRect r="3949"/>
          <a:stretch/>
        </p:blipFill>
        <p:spPr>
          <a:xfrm>
            <a:off x="7154991" y="2403194"/>
            <a:ext cx="3187644" cy="2051611"/>
          </a:xfrm>
          <a:prstGeom prst="rect">
            <a:avLst/>
          </a:prstGeom>
        </p:spPr>
      </p:pic>
      <p:pic>
        <p:nvPicPr>
          <p:cNvPr id="26" name="Picture 25">
            <a:extLst>
              <a:ext uri="{FF2B5EF4-FFF2-40B4-BE49-F238E27FC236}">
                <a16:creationId xmlns:a16="http://schemas.microsoft.com/office/drawing/2014/main" id="{0830574D-2EB1-4FA3-8478-A41C6BC3C093}"/>
              </a:ext>
            </a:extLst>
          </p:cNvPr>
          <p:cNvPicPr>
            <a:picLocks noChangeAspect="1"/>
          </p:cNvPicPr>
          <p:nvPr/>
        </p:nvPicPr>
        <p:blipFill>
          <a:blip r:embed="rId11"/>
          <a:stretch>
            <a:fillRect/>
          </a:stretch>
        </p:blipFill>
        <p:spPr>
          <a:xfrm>
            <a:off x="7152512" y="4739735"/>
            <a:ext cx="2896373" cy="1859934"/>
          </a:xfrm>
          <a:prstGeom prst="rect">
            <a:avLst/>
          </a:prstGeom>
        </p:spPr>
      </p:pic>
      <p:sp>
        <p:nvSpPr>
          <p:cNvPr id="32" name="Arrow: Right 31">
            <a:extLst>
              <a:ext uri="{FF2B5EF4-FFF2-40B4-BE49-F238E27FC236}">
                <a16:creationId xmlns:a16="http://schemas.microsoft.com/office/drawing/2014/main" id="{A061A855-995C-467B-8B93-04FAF0837B0C}"/>
              </a:ext>
            </a:extLst>
          </p:cNvPr>
          <p:cNvSpPr/>
          <p:nvPr/>
        </p:nvSpPr>
        <p:spPr>
          <a:xfrm>
            <a:off x="2580582" y="2029176"/>
            <a:ext cx="404037" cy="14421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Arrow: Right 32">
            <a:extLst>
              <a:ext uri="{FF2B5EF4-FFF2-40B4-BE49-F238E27FC236}">
                <a16:creationId xmlns:a16="http://schemas.microsoft.com/office/drawing/2014/main" id="{35A96522-B306-4069-A052-EBECE6286D5A}"/>
              </a:ext>
            </a:extLst>
          </p:cNvPr>
          <p:cNvSpPr/>
          <p:nvPr/>
        </p:nvSpPr>
        <p:spPr>
          <a:xfrm>
            <a:off x="6950494" y="2013807"/>
            <a:ext cx="404037" cy="14421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Arrow: Right 33">
            <a:extLst>
              <a:ext uri="{FF2B5EF4-FFF2-40B4-BE49-F238E27FC236}">
                <a16:creationId xmlns:a16="http://schemas.microsoft.com/office/drawing/2014/main" id="{6AD12B70-14FE-4415-910E-F939A6CA3344}"/>
              </a:ext>
            </a:extLst>
          </p:cNvPr>
          <p:cNvSpPr/>
          <p:nvPr/>
        </p:nvSpPr>
        <p:spPr>
          <a:xfrm>
            <a:off x="10266149" y="2029176"/>
            <a:ext cx="404037" cy="14421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TextBox 34">
            <a:extLst>
              <a:ext uri="{FF2B5EF4-FFF2-40B4-BE49-F238E27FC236}">
                <a16:creationId xmlns:a16="http://schemas.microsoft.com/office/drawing/2014/main" id="{89F0A78C-DA6D-4CCB-A45C-EFE8EAD03115}"/>
              </a:ext>
            </a:extLst>
          </p:cNvPr>
          <p:cNvSpPr txBox="1"/>
          <p:nvPr/>
        </p:nvSpPr>
        <p:spPr>
          <a:xfrm>
            <a:off x="10804806" y="1916618"/>
            <a:ext cx="1244439" cy="369332"/>
          </a:xfrm>
          <a:prstGeom prst="rect">
            <a:avLst/>
          </a:prstGeom>
          <a:noFill/>
        </p:spPr>
        <p:txBody>
          <a:bodyPr wrap="square" rtlCol="0">
            <a:spAutoFit/>
          </a:bodyPr>
          <a:lstStyle/>
          <a:p>
            <a:r>
              <a:rPr lang="en-SG" b="1" dirty="0"/>
              <a:t>Processing</a:t>
            </a:r>
          </a:p>
        </p:txBody>
      </p:sp>
      <p:sp>
        <p:nvSpPr>
          <p:cNvPr id="3" name="TextBox 2">
            <a:extLst>
              <a:ext uri="{FF2B5EF4-FFF2-40B4-BE49-F238E27FC236}">
                <a16:creationId xmlns:a16="http://schemas.microsoft.com/office/drawing/2014/main" id="{DCA3F855-C04F-4932-A328-F664BD3D945F}"/>
              </a:ext>
            </a:extLst>
          </p:cNvPr>
          <p:cNvSpPr txBox="1"/>
          <p:nvPr/>
        </p:nvSpPr>
        <p:spPr>
          <a:xfrm>
            <a:off x="3942996" y="4264982"/>
            <a:ext cx="1231418" cy="307777"/>
          </a:xfrm>
          <a:prstGeom prst="rect">
            <a:avLst/>
          </a:prstGeom>
          <a:noFill/>
        </p:spPr>
        <p:txBody>
          <a:bodyPr wrap="square" rtlCol="0">
            <a:spAutoFit/>
          </a:bodyPr>
          <a:lstStyle/>
          <a:p>
            <a:r>
              <a:rPr lang="en-SG" sz="1400" b="1" dirty="0">
                <a:solidFill>
                  <a:schemeClr val="bg1"/>
                </a:solidFill>
              </a:rPr>
              <a:t>Black Pixels</a:t>
            </a:r>
          </a:p>
        </p:txBody>
      </p:sp>
      <p:sp>
        <p:nvSpPr>
          <p:cNvPr id="27" name="TextBox 26">
            <a:extLst>
              <a:ext uri="{FF2B5EF4-FFF2-40B4-BE49-F238E27FC236}">
                <a16:creationId xmlns:a16="http://schemas.microsoft.com/office/drawing/2014/main" id="{4F1813A3-DF46-4A82-9AB0-9317F83C41B1}"/>
              </a:ext>
            </a:extLst>
          </p:cNvPr>
          <p:cNvSpPr txBox="1"/>
          <p:nvPr/>
        </p:nvSpPr>
        <p:spPr>
          <a:xfrm>
            <a:off x="3919846" y="6315042"/>
            <a:ext cx="1231418" cy="307777"/>
          </a:xfrm>
          <a:prstGeom prst="rect">
            <a:avLst/>
          </a:prstGeom>
          <a:noFill/>
        </p:spPr>
        <p:txBody>
          <a:bodyPr wrap="square" rtlCol="0">
            <a:spAutoFit/>
          </a:bodyPr>
          <a:lstStyle/>
          <a:p>
            <a:r>
              <a:rPr lang="en-SG" sz="1400" b="1" dirty="0">
                <a:solidFill>
                  <a:schemeClr val="bg1"/>
                </a:solidFill>
              </a:rPr>
              <a:t>Black Pixels</a:t>
            </a:r>
          </a:p>
        </p:txBody>
      </p:sp>
      <p:sp>
        <p:nvSpPr>
          <p:cNvPr id="28" name="TextBox 27">
            <a:extLst>
              <a:ext uri="{FF2B5EF4-FFF2-40B4-BE49-F238E27FC236}">
                <a16:creationId xmlns:a16="http://schemas.microsoft.com/office/drawing/2014/main" id="{2C030CE4-6285-4DD3-980A-EF3D88EA0175}"/>
              </a:ext>
            </a:extLst>
          </p:cNvPr>
          <p:cNvSpPr txBox="1"/>
          <p:nvPr/>
        </p:nvSpPr>
        <p:spPr>
          <a:xfrm>
            <a:off x="6049700" y="4251495"/>
            <a:ext cx="1231418" cy="307777"/>
          </a:xfrm>
          <a:prstGeom prst="rect">
            <a:avLst/>
          </a:prstGeom>
          <a:noFill/>
        </p:spPr>
        <p:txBody>
          <a:bodyPr wrap="square" rtlCol="0">
            <a:spAutoFit/>
          </a:bodyPr>
          <a:lstStyle/>
          <a:p>
            <a:r>
              <a:rPr lang="en-SG" sz="1400" b="1" dirty="0">
                <a:solidFill>
                  <a:schemeClr val="bg1"/>
                </a:solidFill>
              </a:rPr>
              <a:t>White Pixels</a:t>
            </a:r>
          </a:p>
        </p:txBody>
      </p:sp>
      <p:sp>
        <p:nvSpPr>
          <p:cNvPr id="29" name="TextBox 28">
            <a:extLst>
              <a:ext uri="{FF2B5EF4-FFF2-40B4-BE49-F238E27FC236}">
                <a16:creationId xmlns:a16="http://schemas.microsoft.com/office/drawing/2014/main" id="{79252430-B7EA-401F-9F58-6769D93D36B6}"/>
              </a:ext>
            </a:extLst>
          </p:cNvPr>
          <p:cNvSpPr txBox="1"/>
          <p:nvPr/>
        </p:nvSpPr>
        <p:spPr>
          <a:xfrm>
            <a:off x="6049700" y="6303161"/>
            <a:ext cx="1231418" cy="307777"/>
          </a:xfrm>
          <a:prstGeom prst="rect">
            <a:avLst/>
          </a:prstGeom>
          <a:noFill/>
        </p:spPr>
        <p:txBody>
          <a:bodyPr wrap="square" rtlCol="0">
            <a:spAutoFit/>
          </a:bodyPr>
          <a:lstStyle/>
          <a:p>
            <a:r>
              <a:rPr lang="en-SG" sz="1400" b="1" dirty="0">
                <a:solidFill>
                  <a:schemeClr val="bg1"/>
                </a:solidFill>
              </a:rPr>
              <a:t>White Pixels</a:t>
            </a:r>
          </a:p>
        </p:txBody>
      </p:sp>
      <p:sp>
        <p:nvSpPr>
          <p:cNvPr id="30" name="TextBox 29">
            <a:extLst>
              <a:ext uri="{FF2B5EF4-FFF2-40B4-BE49-F238E27FC236}">
                <a16:creationId xmlns:a16="http://schemas.microsoft.com/office/drawing/2014/main" id="{6D607A2C-B529-40EE-8A40-23E6ED7395D3}"/>
              </a:ext>
            </a:extLst>
          </p:cNvPr>
          <p:cNvSpPr txBox="1"/>
          <p:nvPr/>
        </p:nvSpPr>
        <p:spPr>
          <a:xfrm>
            <a:off x="8629031" y="4171863"/>
            <a:ext cx="2041155" cy="307777"/>
          </a:xfrm>
          <a:prstGeom prst="rect">
            <a:avLst/>
          </a:prstGeom>
          <a:noFill/>
        </p:spPr>
        <p:txBody>
          <a:bodyPr wrap="square" rtlCol="0">
            <a:spAutoFit/>
          </a:bodyPr>
          <a:lstStyle/>
          <a:p>
            <a:r>
              <a:rPr lang="en-SG" sz="1400" b="1" dirty="0">
                <a:solidFill>
                  <a:schemeClr val="bg1"/>
                </a:solidFill>
              </a:rPr>
              <a:t>Blended White Mask</a:t>
            </a:r>
          </a:p>
        </p:txBody>
      </p:sp>
      <p:sp>
        <p:nvSpPr>
          <p:cNvPr id="31" name="TextBox 30">
            <a:extLst>
              <a:ext uri="{FF2B5EF4-FFF2-40B4-BE49-F238E27FC236}">
                <a16:creationId xmlns:a16="http://schemas.microsoft.com/office/drawing/2014/main" id="{FA48C19C-FF1E-4CD6-839C-6302A8BEF265}"/>
              </a:ext>
            </a:extLst>
          </p:cNvPr>
          <p:cNvSpPr txBox="1"/>
          <p:nvPr/>
        </p:nvSpPr>
        <p:spPr>
          <a:xfrm>
            <a:off x="8402076" y="6306292"/>
            <a:ext cx="2041155" cy="307777"/>
          </a:xfrm>
          <a:prstGeom prst="rect">
            <a:avLst/>
          </a:prstGeom>
          <a:noFill/>
        </p:spPr>
        <p:txBody>
          <a:bodyPr wrap="square" rtlCol="0">
            <a:spAutoFit/>
          </a:bodyPr>
          <a:lstStyle/>
          <a:p>
            <a:r>
              <a:rPr lang="en-SG" sz="1400" b="1" dirty="0">
                <a:solidFill>
                  <a:schemeClr val="bg1"/>
                </a:solidFill>
              </a:rPr>
              <a:t>Blended Black Mask</a:t>
            </a:r>
          </a:p>
        </p:txBody>
      </p:sp>
    </p:spTree>
    <p:extLst>
      <p:ext uri="{BB962C8B-B14F-4D97-AF65-F5344CB8AC3E}">
        <p14:creationId xmlns:p14="http://schemas.microsoft.com/office/powerpoint/2010/main" val="208683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2" grpId="0" animBg="1"/>
      <p:bldP spid="33" grpId="0" animBg="1"/>
      <p:bldP spid="34" grpId="0" animBg="1"/>
      <p:bldP spid="35" grpId="0"/>
      <p:bldP spid="3" grpId="0"/>
      <p:bldP spid="27" grpId="0"/>
      <p:bldP spid="28" grpId="0"/>
      <p:bldP spid="29" grpId="0"/>
      <p:bldP spid="30"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496996" y="199228"/>
            <a:ext cx="10515600" cy="1325563"/>
          </a:xfrm>
        </p:spPr>
        <p:txBody>
          <a:bodyPr/>
          <a:lstStyle/>
          <a:p>
            <a:r>
              <a:rPr lang="en-US" dirty="0">
                <a:latin typeface="+mn-lt"/>
              </a:rPr>
              <a:t>1. Replicating Functionalities</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a:xfrm>
            <a:off x="8907349" y="6331568"/>
            <a:ext cx="2743200" cy="365125"/>
          </a:xfrm>
        </p:spPr>
        <p:txBody>
          <a:bodyPr/>
          <a:lstStyle/>
          <a:p>
            <a:fld id="{459A2958-80F3-4CB4-8669-AAD9B9B03EB4}" type="slidenum">
              <a:rPr lang="en-SG" smtClean="0"/>
              <a:t>28</a:t>
            </a:fld>
            <a:endParaRPr lang="en-SG"/>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496996" y="1219020"/>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8949" y="2159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F0A8D0BC-E44D-4A5F-A4E2-5C31FC99D888}"/>
              </a:ext>
            </a:extLst>
          </p:cNvPr>
          <p:cNvSpPr/>
          <p:nvPr/>
        </p:nvSpPr>
        <p:spPr>
          <a:xfrm>
            <a:off x="7224230" y="645763"/>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21" name="Content Placeholder 2">
            <a:extLst>
              <a:ext uri="{FF2B5EF4-FFF2-40B4-BE49-F238E27FC236}">
                <a16:creationId xmlns:a16="http://schemas.microsoft.com/office/drawing/2014/main" id="{73CE04AE-F091-4455-8F25-6CDF71312C8F}"/>
              </a:ext>
            </a:extLst>
          </p:cNvPr>
          <p:cNvSpPr>
            <a:spLocks noGrp="1"/>
          </p:cNvSpPr>
          <p:nvPr>
            <p:ph idx="1"/>
          </p:nvPr>
        </p:nvSpPr>
        <p:spPr>
          <a:xfrm>
            <a:off x="496996" y="1348007"/>
            <a:ext cx="4520346" cy="4776346"/>
          </a:xfrm>
          <a:ln>
            <a:solidFill>
              <a:schemeClr val="bg1"/>
            </a:solidFill>
          </a:ln>
        </p:spPr>
        <p:txBody>
          <a:bodyPr>
            <a:normAutofit/>
          </a:bodyPr>
          <a:lstStyle/>
          <a:p>
            <a:pPr marL="0" indent="0">
              <a:buNone/>
            </a:pPr>
            <a:r>
              <a:rPr lang="en-US" sz="2400" b="1" dirty="0"/>
              <a:t>Processing with Blended Masks</a:t>
            </a:r>
          </a:p>
          <a:p>
            <a:pPr>
              <a:lnSpc>
                <a:spcPct val="150000"/>
              </a:lnSpc>
            </a:pPr>
            <a:r>
              <a:rPr lang="en-US" sz="2400" dirty="0"/>
              <a:t>To overwrite the pixels in the final merged image</a:t>
            </a:r>
          </a:p>
          <a:p>
            <a:pPr>
              <a:lnSpc>
                <a:spcPct val="150000"/>
              </a:lnSpc>
            </a:pPr>
            <a:r>
              <a:rPr lang="en-US" sz="2400" dirty="0"/>
              <a:t>Pixels with </a:t>
            </a:r>
            <a:r>
              <a:rPr lang="en-US" sz="2400" u="sng" dirty="0"/>
              <a:t>non-zero values</a:t>
            </a:r>
            <a:r>
              <a:rPr lang="en-US" sz="2400" dirty="0"/>
              <a:t> indicate the presence of colored pixels at that location</a:t>
            </a:r>
          </a:p>
          <a:p>
            <a:pPr>
              <a:lnSpc>
                <a:spcPct val="150000"/>
              </a:lnSpc>
            </a:pPr>
            <a:r>
              <a:rPr lang="en-US" sz="2400" dirty="0"/>
              <a:t>Overwrite with grey pixels </a:t>
            </a:r>
            <a:r>
              <a:rPr lang="en-US" sz="2400" dirty="0">
                <a:sym typeface="Wingdings" panose="05000000000000000000" pitchFamily="2" charset="2"/>
              </a:rPr>
              <a:t> white pixels  black pixels</a:t>
            </a:r>
            <a:endParaRPr lang="en-US" sz="2400" dirty="0"/>
          </a:p>
        </p:txBody>
      </p:sp>
      <p:pic>
        <p:nvPicPr>
          <p:cNvPr id="47" name="Picture 46">
            <a:extLst>
              <a:ext uri="{FF2B5EF4-FFF2-40B4-BE49-F238E27FC236}">
                <a16:creationId xmlns:a16="http://schemas.microsoft.com/office/drawing/2014/main" id="{DCD4F403-48E6-4B2E-97A5-24C4F699836B}"/>
              </a:ext>
            </a:extLst>
          </p:cNvPr>
          <p:cNvPicPr>
            <a:picLocks noChangeAspect="1"/>
          </p:cNvPicPr>
          <p:nvPr/>
        </p:nvPicPr>
        <p:blipFill rotWithShape="1">
          <a:blip r:embed="rId4"/>
          <a:srcRect r="1917" b="2355"/>
          <a:stretch/>
        </p:blipFill>
        <p:spPr>
          <a:xfrm>
            <a:off x="5224971" y="1399164"/>
            <a:ext cx="6417851" cy="4161983"/>
          </a:xfrm>
          <a:prstGeom prst="rect">
            <a:avLst/>
          </a:prstGeom>
          <a:ln>
            <a:solidFill>
              <a:schemeClr val="tx1"/>
            </a:solidFill>
          </a:ln>
        </p:spPr>
      </p:pic>
      <p:sp>
        <p:nvSpPr>
          <p:cNvPr id="45" name="TextBox 44">
            <a:extLst>
              <a:ext uri="{FF2B5EF4-FFF2-40B4-BE49-F238E27FC236}">
                <a16:creationId xmlns:a16="http://schemas.microsoft.com/office/drawing/2014/main" id="{8F5FC782-DDA4-4C0C-AAAE-D58564B60831}"/>
              </a:ext>
            </a:extLst>
          </p:cNvPr>
          <p:cNvSpPr txBox="1"/>
          <p:nvPr/>
        </p:nvSpPr>
        <p:spPr>
          <a:xfrm>
            <a:off x="4882621" y="5699594"/>
            <a:ext cx="7102549" cy="646331"/>
          </a:xfrm>
          <a:prstGeom prst="rect">
            <a:avLst/>
          </a:prstGeom>
          <a:noFill/>
        </p:spPr>
        <p:txBody>
          <a:bodyPr wrap="square" rtlCol="0">
            <a:spAutoFit/>
          </a:bodyPr>
          <a:lstStyle/>
          <a:p>
            <a:pPr algn="ctr"/>
            <a:r>
              <a:rPr lang="en-US" i="1" dirty="0"/>
              <a:t>Figure 5. Zoom view of the blended regions; (Left) Black mask and (Right) white mask.</a:t>
            </a:r>
            <a:endParaRPr lang="en-SG" i="1" dirty="0"/>
          </a:p>
        </p:txBody>
      </p:sp>
      <p:grpSp>
        <p:nvGrpSpPr>
          <p:cNvPr id="7" name="Group 6">
            <a:extLst>
              <a:ext uri="{FF2B5EF4-FFF2-40B4-BE49-F238E27FC236}">
                <a16:creationId xmlns:a16="http://schemas.microsoft.com/office/drawing/2014/main" id="{C8FF9C35-5357-4191-B9CD-DC9B090602DB}"/>
              </a:ext>
            </a:extLst>
          </p:cNvPr>
          <p:cNvGrpSpPr/>
          <p:nvPr/>
        </p:nvGrpSpPr>
        <p:grpSpPr>
          <a:xfrm>
            <a:off x="5078404" y="1296853"/>
            <a:ext cx="6845704" cy="4997916"/>
            <a:chOff x="5078404" y="1296853"/>
            <a:chExt cx="6845704" cy="4997916"/>
          </a:xfrm>
        </p:grpSpPr>
        <p:sp>
          <p:nvSpPr>
            <p:cNvPr id="3" name="Rectangle 2">
              <a:extLst>
                <a:ext uri="{FF2B5EF4-FFF2-40B4-BE49-F238E27FC236}">
                  <a16:creationId xmlns:a16="http://schemas.microsoft.com/office/drawing/2014/main" id="{490C8E9C-9F0D-4817-85CF-EFFA0BDD6E72}"/>
                </a:ext>
              </a:extLst>
            </p:cNvPr>
            <p:cNvSpPr/>
            <p:nvPr/>
          </p:nvSpPr>
          <p:spPr>
            <a:xfrm>
              <a:off x="5078404" y="1296853"/>
              <a:ext cx="6845704" cy="4997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8" name="Picture 47" descr="Diagram, engineering drawing&#10;&#10;Description automatically generated">
              <a:extLst>
                <a:ext uri="{FF2B5EF4-FFF2-40B4-BE49-F238E27FC236}">
                  <a16:creationId xmlns:a16="http://schemas.microsoft.com/office/drawing/2014/main" id="{A755A1E7-8360-4948-A39A-FC6ADF4375F0}"/>
                </a:ext>
              </a:extLst>
            </p:cNvPr>
            <p:cNvPicPr>
              <a:picLocks noChangeAspect="1"/>
            </p:cNvPicPr>
            <p:nvPr/>
          </p:nvPicPr>
          <p:blipFill>
            <a:blip r:embed="rId5"/>
            <a:stretch>
              <a:fillRect/>
            </a:stretch>
          </p:blipFill>
          <p:spPr>
            <a:xfrm>
              <a:off x="5333875" y="1473637"/>
              <a:ext cx="5661395" cy="3658998"/>
            </a:xfrm>
            <a:prstGeom prst="rect">
              <a:avLst/>
            </a:prstGeom>
            <a:ln>
              <a:solidFill>
                <a:schemeClr val="tx1"/>
              </a:solidFill>
            </a:ln>
          </p:spPr>
        </p:pic>
        <p:sp>
          <p:nvSpPr>
            <p:cNvPr id="49" name="TextBox 48">
              <a:extLst>
                <a:ext uri="{FF2B5EF4-FFF2-40B4-BE49-F238E27FC236}">
                  <a16:creationId xmlns:a16="http://schemas.microsoft.com/office/drawing/2014/main" id="{701AA421-DB2A-49AC-A4C3-8600BD8F9BD0}"/>
                </a:ext>
              </a:extLst>
            </p:cNvPr>
            <p:cNvSpPr txBox="1"/>
            <p:nvPr/>
          </p:nvSpPr>
          <p:spPr>
            <a:xfrm>
              <a:off x="5429278" y="5251963"/>
              <a:ext cx="5565991" cy="646331"/>
            </a:xfrm>
            <a:prstGeom prst="rect">
              <a:avLst/>
            </a:prstGeom>
            <a:noFill/>
          </p:spPr>
          <p:txBody>
            <a:bodyPr wrap="square" rtlCol="0">
              <a:spAutoFit/>
            </a:bodyPr>
            <a:lstStyle/>
            <a:p>
              <a:pPr algn="ctr"/>
              <a:r>
                <a:rPr lang="en-US" i="1" dirty="0"/>
                <a:t>Figure 11. Final merged map after utilization of the blended masks</a:t>
              </a:r>
              <a:endParaRPr lang="en-SG" i="1" dirty="0"/>
            </a:p>
          </p:txBody>
        </p:sp>
      </p:grpSp>
    </p:spTree>
    <p:extLst>
      <p:ext uri="{BB962C8B-B14F-4D97-AF65-F5344CB8AC3E}">
        <p14:creationId xmlns:p14="http://schemas.microsoft.com/office/powerpoint/2010/main" val="140433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C40C3812-DF5A-43F0-8458-866136AD8C5D}"/>
              </a:ext>
            </a:extLst>
          </p:cNvPr>
          <p:cNvSpPr>
            <a:spLocks noGrp="1"/>
          </p:cNvSpPr>
          <p:nvPr>
            <p:ph idx="1"/>
          </p:nvPr>
        </p:nvSpPr>
        <p:spPr>
          <a:xfrm>
            <a:off x="986889" y="1618831"/>
            <a:ext cx="9212723" cy="4351338"/>
          </a:xfrm>
        </p:spPr>
        <p:txBody>
          <a:bodyPr>
            <a:normAutofit/>
          </a:bodyPr>
          <a:lstStyle/>
          <a:p>
            <a:pPr marL="0" indent="0">
              <a:buNone/>
            </a:pPr>
            <a:r>
              <a:rPr lang="en-US" sz="2400" b="1" dirty="0"/>
              <a:t>Product of Phase: </a:t>
            </a:r>
            <a:r>
              <a:rPr lang="en-US" sz="2400" b="1" dirty="0">
                <a:solidFill>
                  <a:schemeClr val="accent5"/>
                </a:solidFill>
              </a:rPr>
              <a:t>Pair-Map Stitcher</a:t>
            </a:r>
          </a:p>
          <a:p>
            <a:pPr marL="0" indent="0">
              <a:buNone/>
            </a:pPr>
            <a:endParaRPr lang="en-US" sz="2000" b="1" dirty="0"/>
          </a:p>
          <a:p>
            <a:pPr marL="0" indent="0">
              <a:buNone/>
            </a:pPr>
            <a:r>
              <a:rPr lang="en-US" sz="2400" b="1" u="sng" dirty="0"/>
              <a:t>Limitations:</a:t>
            </a:r>
          </a:p>
          <a:p>
            <a:pPr marL="457200" indent="-457200">
              <a:lnSpc>
                <a:spcPct val="150000"/>
              </a:lnSpc>
              <a:buFont typeface="+mj-lt"/>
              <a:buAutoNum type="arabicPeriod"/>
            </a:pPr>
            <a:r>
              <a:rPr lang="en-US" sz="2400" dirty="0"/>
              <a:t>Images must be supplied in their true order </a:t>
            </a:r>
          </a:p>
          <a:p>
            <a:pPr marL="457200" indent="-457200">
              <a:lnSpc>
                <a:spcPct val="150000"/>
              </a:lnSpc>
              <a:buFont typeface="+mj-lt"/>
              <a:buAutoNum type="arabicPeriod"/>
            </a:pPr>
            <a:r>
              <a:rPr lang="en-SG" sz="2400" dirty="0"/>
              <a:t>Only two images can be stitched per iteration</a:t>
            </a:r>
          </a:p>
          <a:p>
            <a:pPr marL="0" indent="0">
              <a:buNone/>
            </a:pPr>
            <a:endParaRPr lang="en-SG" sz="2000" dirty="0"/>
          </a:p>
        </p:txBody>
      </p:sp>
      <p:sp>
        <p:nvSpPr>
          <p:cNvPr id="3" name="Slide Number Placeholder 2">
            <a:extLst>
              <a:ext uri="{FF2B5EF4-FFF2-40B4-BE49-F238E27FC236}">
                <a16:creationId xmlns:a16="http://schemas.microsoft.com/office/drawing/2014/main" id="{EF7FF2C5-2894-4BD4-971F-24CA03C3EA9C}"/>
              </a:ext>
            </a:extLst>
          </p:cNvPr>
          <p:cNvSpPr>
            <a:spLocks noGrp="1"/>
          </p:cNvSpPr>
          <p:nvPr>
            <p:ph type="sldNum" sz="quarter" idx="12"/>
          </p:nvPr>
        </p:nvSpPr>
        <p:spPr/>
        <p:txBody>
          <a:bodyPr/>
          <a:lstStyle/>
          <a:p>
            <a:fld id="{459A2958-80F3-4CB4-8669-AAD9B9B03EB4}" type="slidenum">
              <a:rPr lang="en-SG" smtClean="0"/>
              <a:t>29</a:t>
            </a:fld>
            <a:endParaRPr lang="en-SG"/>
          </a:p>
        </p:txBody>
      </p:sp>
      <p:sp>
        <p:nvSpPr>
          <p:cNvPr id="14" name="Title 1">
            <a:extLst>
              <a:ext uri="{FF2B5EF4-FFF2-40B4-BE49-F238E27FC236}">
                <a16:creationId xmlns:a16="http://schemas.microsoft.com/office/drawing/2014/main" id="{1950FC2B-54BA-4BD9-A031-9F7E199DBBC3}"/>
              </a:ext>
            </a:extLst>
          </p:cNvPr>
          <p:cNvSpPr>
            <a:spLocks noGrp="1"/>
          </p:cNvSpPr>
          <p:nvPr>
            <p:ph type="title"/>
          </p:nvPr>
        </p:nvSpPr>
        <p:spPr>
          <a:xfrm>
            <a:off x="838200" y="365125"/>
            <a:ext cx="10515600" cy="1325563"/>
          </a:xfrm>
        </p:spPr>
        <p:txBody>
          <a:bodyPr/>
          <a:lstStyle/>
          <a:p>
            <a:r>
              <a:rPr lang="en-US" dirty="0">
                <a:latin typeface="+mn-lt"/>
              </a:rPr>
              <a:t>1. Replicating Functionalities</a:t>
            </a:r>
            <a:endParaRPr lang="en-SG" dirty="0">
              <a:latin typeface="+mn-lt"/>
            </a:endParaRPr>
          </a:p>
        </p:txBody>
      </p:sp>
      <p:cxnSp>
        <p:nvCxnSpPr>
          <p:cNvPr id="15" name="Straight Connector 14">
            <a:extLst>
              <a:ext uri="{FF2B5EF4-FFF2-40B4-BE49-F238E27FC236}">
                <a16:creationId xmlns:a16="http://schemas.microsoft.com/office/drawing/2014/main" id="{FF7DBFA3-8248-4556-B9D1-8E94865FB33A}"/>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National University Of Singapore (NUS) – Logos Download">
            <a:extLst>
              <a:ext uri="{FF2B5EF4-FFF2-40B4-BE49-F238E27FC236}">
                <a16:creationId xmlns:a16="http://schemas.microsoft.com/office/drawing/2014/main" id="{4D362335-04F7-4C48-A270-C53ADDB4F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5536" y="204839"/>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3E3B50E0-CAF9-4F73-B077-31A6C59BA608}"/>
              </a:ext>
            </a:extLst>
          </p:cNvPr>
          <p:cNvSpPr/>
          <p:nvPr/>
        </p:nvSpPr>
        <p:spPr>
          <a:xfrm>
            <a:off x="7628512" y="842953"/>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7" descr="Diagram&#10;&#10;Description automatically generated">
            <a:extLst>
              <a:ext uri="{FF2B5EF4-FFF2-40B4-BE49-F238E27FC236}">
                <a16:creationId xmlns:a16="http://schemas.microsoft.com/office/drawing/2014/main" id="{2263C9C1-DF0E-4358-BC84-31D6F3D4A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6257" y="2522770"/>
            <a:ext cx="1785415" cy="1980000"/>
          </a:xfrm>
          <a:prstGeom prst="rect">
            <a:avLst/>
          </a:prstGeom>
          <a:ln>
            <a:solidFill>
              <a:schemeClr val="tx1"/>
            </a:solidFill>
          </a:ln>
        </p:spPr>
      </p:pic>
      <p:pic>
        <p:nvPicPr>
          <p:cNvPr id="9" name="Picture 8" descr="Diagram, engineering drawing&#10;&#10;Description automatically generated">
            <a:extLst>
              <a:ext uri="{FF2B5EF4-FFF2-40B4-BE49-F238E27FC236}">
                <a16:creationId xmlns:a16="http://schemas.microsoft.com/office/drawing/2014/main" id="{0EE8DFFD-81BB-4B80-953E-3DBF2F13E1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7476" y="2522770"/>
            <a:ext cx="1852134" cy="1980000"/>
          </a:xfrm>
          <a:prstGeom prst="rect">
            <a:avLst/>
          </a:prstGeom>
          <a:ln>
            <a:solidFill>
              <a:schemeClr val="tx1"/>
            </a:solidFill>
          </a:ln>
        </p:spPr>
      </p:pic>
      <p:sp>
        <p:nvSpPr>
          <p:cNvPr id="2" name="Rectangle 1">
            <a:extLst>
              <a:ext uri="{FF2B5EF4-FFF2-40B4-BE49-F238E27FC236}">
                <a16:creationId xmlns:a16="http://schemas.microsoft.com/office/drawing/2014/main" id="{E900F2CC-5AA7-4AC6-B239-076B3626E970}"/>
              </a:ext>
            </a:extLst>
          </p:cNvPr>
          <p:cNvSpPr/>
          <p:nvPr/>
        </p:nvSpPr>
        <p:spPr>
          <a:xfrm>
            <a:off x="8632752" y="4221118"/>
            <a:ext cx="1146858" cy="2893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True-Left</a:t>
            </a:r>
          </a:p>
        </p:txBody>
      </p:sp>
      <p:sp>
        <p:nvSpPr>
          <p:cNvPr id="11" name="Rectangle 10">
            <a:extLst>
              <a:ext uri="{FF2B5EF4-FFF2-40B4-BE49-F238E27FC236}">
                <a16:creationId xmlns:a16="http://schemas.microsoft.com/office/drawing/2014/main" id="{BF0DE045-4B10-4D58-8777-6B95A92D9595}"/>
              </a:ext>
            </a:extLst>
          </p:cNvPr>
          <p:cNvSpPr/>
          <p:nvPr/>
        </p:nvSpPr>
        <p:spPr>
          <a:xfrm>
            <a:off x="10734814" y="4214942"/>
            <a:ext cx="1146858" cy="2893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rPr>
              <a:t>True-Right</a:t>
            </a:r>
          </a:p>
        </p:txBody>
      </p:sp>
    </p:spTree>
    <p:extLst>
      <p:ext uri="{BB962C8B-B14F-4D97-AF65-F5344CB8AC3E}">
        <p14:creationId xmlns:p14="http://schemas.microsoft.com/office/powerpoint/2010/main" val="322292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971365" y="2895261"/>
            <a:ext cx="10515600" cy="1179589"/>
          </a:xfrm>
          <a:solidFill>
            <a:schemeClr val="accent6">
              <a:lumMod val="20000"/>
              <a:lumOff val="80000"/>
            </a:schemeClr>
          </a:solidFill>
          <a:ln w="28575">
            <a:solidFill>
              <a:schemeClr val="tx1"/>
            </a:solidFill>
          </a:ln>
        </p:spPr>
        <p:txBody>
          <a:bodyPr>
            <a:normAutofit/>
          </a:bodyPr>
          <a:lstStyle/>
          <a:p>
            <a:pPr algn="ctr"/>
            <a:r>
              <a:rPr lang="en-US" sz="4800" dirty="0">
                <a:latin typeface="+mn-lt"/>
              </a:rPr>
              <a:t>Project Background</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3</a:t>
            </a:fld>
            <a:endParaRPr lang="en-SG"/>
          </a:p>
        </p:txBody>
      </p:sp>
      <p:pic>
        <p:nvPicPr>
          <p:cNvPr id="5" name="Picture 2" descr="National University Of Singapore (NUS) – Logos Download">
            <a:extLst>
              <a:ext uri="{FF2B5EF4-FFF2-40B4-BE49-F238E27FC236}">
                <a16:creationId xmlns:a16="http://schemas.microsoft.com/office/drawing/2014/main" id="{2EA4CB1E-A3E1-42F1-BA08-6E850710B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51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30</a:t>
            </a:fld>
            <a:endParaRPr lang="en-SG" dirty="0"/>
          </a:p>
        </p:txBody>
      </p: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5196" y="169012"/>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C40C3812-DF5A-43F0-8458-866136AD8C5D}"/>
              </a:ext>
            </a:extLst>
          </p:cNvPr>
          <p:cNvSpPr>
            <a:spLocks noGrp="1"/>
          </p:cNvSpPr>
          <p:nvPr>
            <p:ph idx="1"/>
          </p:nvPr>
        </p:nvSpPr>
        <p:spPr>
          <a:xfrm>
            <a:off x="686470" y="1507601"/>
            <a:ext cx="10696852" cy="4351338"/>
          </a:xfrm>
        </p:spPr>
        <p:txBody>
          <a:bodyPr>
            <a:normAutofit/>
          </a:bodyPr>
          <a:lstStyle/>
          <a:p>
            <a:pPr marL="0" indent="0">
              <a:buNone/>
            </a:pPr>
            <a:r>
              <a:rPr lang="en-US" sz="2400" b="1" dirty="0"/>
              <a:t>Product of Phase: </a:t>
            </a:r>
            <a:r>
              <a:rPr lang="en-US" sz="2400" b="1" dirty="0">
                <a:solidFill>
                  <a:schemeClr val="accent5"/>
                </a:solidFill>
              </a:rPr>
              <a:t>Pair-Map Stitcher</a:t>
            </a:r>
            <a:endParaRPr lang="en-SG" sz="2400" b="1" dirty="0">
              <a:solidFill>
                <a:schemeClr val="accent5"/>
              </a:solidFill>
            </a:endParaRPr>
          </a:p>
        </p:txBody>
      </p:sp>
      <p:cxnSp>
        <p:nvCxnSpPr>
          <p:cNvPr id="8" name="Straight Arrow Connector 7">
            <a:extLst>
              <a:ext uri="{FF2B5EF4-FFF2-40B4-BE49-F238E27FC236}">
                <a16:creationId xmlns:a16="http://schemas.microsoft.com/office/drawing/2014/main" id="{734881DB-F3A8-4E38-A96B-8AEF84A1CA96}"/>
              </a:ext>
            </a:extLst>
          </p:cNvPr>
          <p:cNvCxnSpPr>
            <a:cxnSpLocks/>
          </p:cNvCxnSpPr>
          <p:nvPr/>
        </p:nvCxnSpPr>
        <p:spPr>
          <a:xfrm>
            <a:off x="2589711" y="4666459"/>
            <a:ext cx="4553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43A670-7E2C-4BE8-923C-1EE640234E7D}"/>
              </a:ext>
            </a:extLst>
          </p:cNvPr>
          <p:cNvCxnSpPr>
            <a:cxnSpLocks/>
          </p:cNvCxnSpPr>
          <p:nvPr/>
        </p:nvCxnSpPr>
        <p:spPr>
          <a:xfrm>
            <a:off x="8271518" y="4666459"/>
            <a:ext cx="3897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002D4F-762B-41DA-865A-856E0A6345DA}"/>
              </a:ext>
            </a:extLst>
          </p:cNvPr>
          <p:cNvSpPr txBox="1"/>
          <p:nvPr/>
        </p:nvSpPr>
        <p:spPr>
          <a:xfrm>
            <a:off x="737771" y="2224449"/>
            <a:ext cx="2484823" cy="375552"/>
          </a:xfrm>
          <a:prstGeom prst="rect">
            <a:avLst/>
          </a:prstGeom>
          <a:solidFill>
            <a:schemeClr val="accent2">
              <a:lumMod val="20000"/>
              <a:lumOff val="80000"/>
            </a:schemeClr>
          </a:solidFill>
        </p:spPr>
        <p:txBody>
          <a:bodyPr wrap="square" rtlCol="0">
            <a:spAutoFit/>
          </a:bodyPr>
          <a:lstStyle/>
          <a:p>
            <a:pPr algn="ctr">
              <a:lnSpc>
                <a:spcPct val="107000"/>
              </a:lnSpc>
              <a:spcAft>
                <a:spcPts val="800"/>
              </a:spcAft>
            </a:pPr>
            <a:r>
              <a:rPr lang="en-US" b="1" dirty="0">
                <a:solidFill>
                  <a:srgbClr val="000000"/>
                </a:solidFill>
                <a:ea typeface="Tahoma" panose="020B0604030504040204" pitchFamily="34" charset="0"/>
                <a:cs typeface="Times New Roman" panose="02020603050405020304" pitchFamily="18" charset="0"/>
              </a:rPr>
              <a:t>Input Overlapping Maps</a:t>
            </a:r>
            <a:endParaRPr lang="en-SG" b="1" dirty="0">
              <a:solidFill>
                <a:srgbClr val="000000"/>
              </a:solidFill>
              <a:effectLst/>
              <a:ea typeface="Tahoma" panose="020B060403050404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EDDB24A4-65A6-4CB0-A842-A70416E7C7D9}"/>
              </a:ext>
            </a:extLst>
          </p:cNvPr>
          <p:cNvSpPr txBox="1"/>
          <p:nvPr/>
        </p:nvSpPr>
        <p:spPr>
          <a:xfrm>
            <a:off x="3303417" y="2224449"/>
            <a:ext cx="4896311" cy="375552"/>
          </a:xfrm>
          <a:prstGeom prst="rect">
            <a:avLst/>
          </a:prstGeom>
          <a:solidFill>
            <a:schemeClr val="accent5">
              <a:lumMod val="20000"/>
              <a:lumOff val="80000"/>
            </a:schemeClr>
          </a:solidFill>
        </p:spPr>
        <p:txBody>
          <a:bodyPr wrap="square" rtlCol="0">
            <a:spAutoFit/>
          </a:bodyPr>
          <a:lstStyle/>
          <a:p>
            <a:pPr algn="ctr">
              <a:lnSpc>
                <a:spcPct val="107000"/>
              </a:lnSpc>
              <a:spcAft>
                <a:spcPts val="800"/>
              </a:spcAft>
            </a:pPr>
            <a:r>
              <a:rPr lang="en-US" b="1" dirty="0">
                <a:solidFill>
                  <a:srgbClr val="000000"/>
                </a:solidFill>
                <a:ea typeface="Tahoma" panose="020B0604030504040204" pitchFamily="34" charset="0"/>
                <a:cs typeface="Times New Roman" panose="02020603050405020304" pitchFamily="18" charset="0"/>
              </a:rPr>
              <a:t>Feature Detection Description + Matching</a:t>
            </a:r>
            <a:endParaRPr lang="en-SG" b="1" dirty="0">
              <a:solidFill>
                <a:srgbClr val="000000"/>
              </a:solidFill>
              <a:effectLst/>
              <a:ea typeface="Tahoma" panose="020B060403050404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1F1338EB-0033-4F83-9130-72761C28963C}"/>
              </a:ext>
            </a:extLst>
          </p:cNvPr>
          <p:cNvSpPr txBox="1"/>
          <p:nvPr/>
        </p:nvSpPr>
        <p:spPr>
          <a:xfrm>
            <a:off x="8249753" y="2225668"/>
            <a:ext cx="3681835" cy="375552"/>
          </a:xfrm>
          <a:prstGeom prst="rect">
            <a:avLst/>
          </a:prstGeom>
          <a:solidFill>
            <a:schemeClr val="accent4">
              <a:lumMod val="20000"/>
              <a:lumOff val="80000"/>
            </a:schemeClr>
          </a:solidFill>
        </p:spPr>
        <p:txBody>
          <a:bodyPr wrap="square" rtlCol="0">
            <a:spAutoFit/>
          </a:bodyPr>
          <a:lstStyle/>
          <a:p>
            <a:pPr algn="ctr">
              <a:lnSpc>
                <a:spcPct val="107000"/>
              </a:lnSpc>
              <a:spcAft>
                <a:spcPts val="800"/>
              </a:spcAft>
            </a:pPr>
            <a:r>
              <a:rPr lang="en-US" b="1" dirty="0">
                <a:solidFill>
                  <a:srgbClr val="000000"/>
                </a:solidFill>
                <a:ea typeface="Tahoma" panose="020B0604030504040204" pitchFamily="34" charset="0"/>
                <a:cs typeface="Times New Roman" panose="02020603050405020304" pitchFamily="18" charset="0"/>
              </a:rPr>
              <a:t>Estimate Transformation + Stitch</a:t>
            </a:r>
            <a:endParaRPr lang="en-SG" b="1" dirty="0">
              <a:solidFill>
                <a:srgbClr val="000000"/>
              </a:solidFill>
              <a:effectLst/>
              <a:ea typeface="Tahoma" panose="020B060403050404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id="{2E78F307-4FEC-41DD-BBC1-768600EC6C74}"/>
              </a:ext>
            </a:extLst>
          </p:cNvPr>
          <p:cNvPicPr>
            <a:picLocks noChangeAspect="1"/>
          </p:cNvPicPr>
          <p:nvPr/>
        </p:nvPicPr>
        <p:blipFill>
          <a:blip r:embed="rId4"/>
          <a:stretch>
            <a:fillRect/>
          </a:stretch>
        </p:blipFill>
        <p:spPr>
          <a:xfrm>
            <a:off x="3334091" y="2710479"/>
            <a:ext cx="1748312" cy="1885211"/>
          </a:xfrm>
          <a:prstGeom prst="rect">
            <a:avLst/>
          </a:prstGeom>
          <a:ln>
            <a:solidFill>
              <a:schemeClr val="tx1"/>
            </a:solidFill>
          </a:ln>
        </p:spPr>
      </p:pic>
      <p:pic>
        <p:nvPicPr>
          <p:cNvPr id="23" name="Picture 22">
            <a:extLst>
              <a:ext uri="{FF2B5EF4-FFF2-40B4-BE49-F238E27FC236}">
                <a16:creationId xmlns:a16="http://schemas.microsoft.com/office/drawing/2014/main" id="{7F07280F-D4E7-4A3A-989E-72F768403BAC}"/>
              </a:ext>
            </a:extLst>
          </p:cNvPr>
          <p:cNvPicPr>
            <a:picLocks noChangeAspect="1"/>
          </p:cNvPicPr>
          <p:nvPr/>
        </p:nvPicPr>
        <p:blipFill>
          <a:blip r:embed="rId5"/>
          <a:stretch>
            <a:fillRect/>
          </a:stretch>
        </p:blipFill>
        <p:spPr>
          <a:xfrm>
            <a:off x="3334091" y="4787946"/>
            <a:ext cx="1748312" cy="1949060"/>
          </a:xfrm>
          <a:prstGeom prst="rect">
            <a:avLst/>
          </a:prstGeom>
          <a:ln>
            <a:solidFill>
              <a:schemeClr val="tx1"/>
            </a:solidFill>
          </a:ln>
        </p:spPr>
      </p:pic>
      <p:sp>
        <p:nvSpPr>
          <p:cNvPr id="3" name="Rectangle 2">
            <a:extLst>
              <a:ext uri="{FF2B5EF4-FFF2-40B4-BE49-F238E27FC236}">
                <a16:creationId xmlns:a16="http://schemas.microsoft.com/office/drawing/2014/main" id="{5277E0A1-F2D7-4B2F-B97C-ADC27701462F}"/>
              </a:ext>
            </a:extLst>
          </p:cNvPr>
          <p:cNvSpPr/>
          <p:nvPr/>
        </p:nvSpPr>
        <p:spPr>
          <a:xfrm>
            <a:off x="3657600" y="2133601"/>
            <a:ext cx="2986268" cy="57687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itle 1">
            <a:extLst>
              <a:ext uri="{FF2B5EF4-FFF2-40B4-BE49-F238E27FC236}">
                <a16:creationId xmlns:a16="http://schemas.microsoft.com/office/drawing/2014/main" id="{7B1AD9A6-98CD-451B-8C0F-77F9885E74DC}"/>
              </a:ext>
            </a:extLst>
          </p:cNvPr>
          <p:cNvSpPr>
            <a:spLocks noGrp="1"/>
          </p:cNvSpPr>
          <p:nvPr>
            <p:ph type="title"/>
          </p:nvPr>
        </p:nvSpPr>
        <p:spPr>
          <a:xfrm>
            <a:off x="838200" y="365125"/>
            <a:ext cx="10515600" cy="1325563"/>
          </a:xfrm>
        </p:spPr>
        <p:txBody>
          <a:bodyPr/>
          <a:lstStyle/>
          <a:p>
            <a:r>
              <a:rPr lang="en-US" dirty="0">
                <a:latin typeface="+mn-lt"/>
              </a:rPr>
              <a:t>1. Replicating Functionalities</a:t>
            </a:r>
            <a:endParaRPr lang="en-SG" dirty="0">
              <a:latin typeface="+mn-lt"/>
            </a:endParaRPr>
          </a:p>
        </p:txBody>
      </p:sp>
      <p:cxnSp>
        <p:nvCxnSpPr>
          <p:cNvPr id="27" name="Straight Connector 26">
            <a:extLst>
              <a:ext uri="{FF2B5EF4-FFF2-40B4-BE49-F238E27FC236}">
                <a16:creationId xmlns:a16="http://schemas.microsoft.com/office/drawing/2014/main" id="{1809605F-2D65-4006-B6BB-40BB385AA6E5}"/>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B63C258D-0DE2-4AE2-98A2-A75B444439C2}"/>
              </a:ext>
            </a:extLst>
          </p:cNvPr>
          <p:cNvSpPr/>
          <p:nvPr/>
        </p:nvSpPr>
        <p:spPr>
          <a:xfrm>
            <a:off x="7649543" y="858711"/>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5" name="Picture 4">
            <a:extLst>
              <a:ext uri="{FF2B5EF4-FFF2-40B4-BE49-F238E27FC236}">
                <a16:creationId xmlns:a16="http://schemas.microsoft.com/office/drawing/2014/main" id="{1C9A68BF-AAB6-4D48-A556-AAB19E5932EE}"/>
              </a:ext>
            </a:extLst>
          </p:cNvPr>
          <p:cNvPicPr>
            <a:picLocks noChangeAspect="1"/>
          </p:cNvPicPr>
          <p:nvPr/>
        </p:nvPicPr>
        <p:blipFill>
          <a:blip r:embed="rId6"/>
          <a:stretch>
            <a:fillRect/>
          </a:stretch>
        </p:blipFill>
        <p:spPr>
          <a:xfrm>
            <a:off x="5153719" y="3928361"/>
            <a:ext cx="3068389" cy="1579741"/>
          </a:xfrm>
          <a:prstGeom prst="rect">
            <a:avLst/>
          </a:prstGeom>
          <a:ln>
            <a:solidFill>
              <a:schemeClr val="tx1"/>
            </a:solidFill>
          </a:ln>
        </p:spPr>
      </p:pic>
      <p:pic>
        <p:nvPicPr>
          <p:cNvPr id="29" name="Picture 28" descr="Diagram, engineering drawing&#10;&#10;Description automatically generated">
            <a:extLst>
              <a:ext uri="{FF2B5EF4-FFF2-40B4-BE49-F238E27FC236}">
                <a16:creationId xmlns:a16="http://schemas.microsoft.com/office/drawing/2014/main" id="{DBC9361E-B45A-49E5-84A1-48B5FEDF78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7771" y="2722684"/>
            <a:ext cx="1851940" cy="1906409"/>
          </a:xfrm>
          <a:prstGeom prst="rect">
            <a:avLst/>
          </a:prstGeom>
          <a:ln>
            <a:solidFill>
              <a:schemeClr val="tx1"/>
            </a:solidFill>
          </a:ln>
        </p:spPr>
      </p:pic>
      <p:pic>
        <p:nvPicPr>
          <p:cNvPr id="31" name="Picture 30" descr="Diagram, engineering drawing&#10;&#10;Description automatically generated">
            <a:extLst>
              <a:ext uri="{FF2B5EF4-FFF2-40B4-BE49-F238E27FC236}">
                <a16:creationId xmlns:a16="http://schemas.microsoft.com/office/drawing/2014/main" id="{E980220C-C4EB-4637-B1D7-7F42869013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359" y="4809611"/>
            <a:ext cx="2131054" cy="1833903"/>
          </a:xfrm>
          <a:prstGeom prst="rect">
            <a:avLst/>
          </a:prstGeom>
          <a:ln>
            <a:solidFill>
              <a:schemeClr val="tx1"/>
            </a:solidFill>
          </a:ln>
        </p:spPr>
      </p:pic>
      <p:pic>
        <p:nvPicPr>
          <p:cNvPr id="20" name="Picture 19" descr="Diagram, engineering drawing&#10;&#10;Description automatically generated">
            <a:extLst>
              <a:ext uri="{FF2B5EF4-FFF2-40B4-BE49-F238E27FC236}">
                <a16:creationId xmlns:a16="http://schemas.microsoft.com/office/drawing/2014/main" id="{6C549C03-632C-4A3D-A9EF-3C4A513822CD}"/>
              </a:ext>
            </a:extLst>
          </p:cNvPr>
          <p:cNvPicPr>
            <a:picLocks noChangeAspect="1"/>
          </p:cNvPicPr>
          <p:nvPr/>
        </p:nvPicPr>
        <p:blipFill>
          <a:blip r:embed="rId9"/>
          <a:stretch>
            <a:fillRect/>
          </a:stretch>
        </p:blipFill>
        <p:spPr>
          <a:xfrm>
            <a:off x="8759730" y="3823250"/>
            <a:ext cx="3052299" cy="1972722"/>
          </a:xfrm>
          <a:prstGeom prst="rect">
            <a:avLst/>
          </a:prstGeom>
          <a:ln>
            <a:solidFill>
              <a:schemeClr val="tx1"/>
            </a:solidFill>
          </a:ln>
        </p:spPr>
      </p:pic>
    </p:spTree>
    <p:extLst>
      <p:ext uri="{BB962C8B-B14F-4D97-AF65-F5344CB8AC3E}">
        <p14:creationId xmlns:p14="http://schemas.microsoft.com/office/powerpoint/2010/main" val="215212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5416" y="177262"/>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C40C3812-DF5A-43F0-8458-866136AD8C5D}"/>
              </a:ext>
            </a:extLst>
          </p:cNvPr>
          <p:cNvSpPr>
            <a:spLocks noGrp="1"/>
          </p:cNvSpPr>
          <p:nvPr>
            <p:ph idx="1"/>
          </p:nvPr>
        </p:nvSpPr>
        <p:spPr>
          <a:xfrm>
            <a:off x="791432" y="1503339"/>
            <a:ext cx="2235839" cy="400504"/>
          </a:xfrm>
        </p:spPr>
        <p:txBody>
          <a:bodyPr>
            <a:normAutofit lnSpcReduction="10000"/>
          </a:bodyPr>
          <a:lstStyle/>
          <a:p>
            <a:pPr marL="0" indent="0">
              <a:buNone/>
            </a:pPr>
            <a:r>
              <a:rPr lang="en-US" sz="2400" b="1" dirty="0"/>
              <a:t>Research Focus: </a:t>
            </a:r>
            <a:endParaRPr lang="en-SG" sz="2400" b="1" dirty="0">
              <a:solidFill>
                <a:schemeClr val="accent5"/>
              </a:solidFill>
            </a:endParaRPr>
          </a:p>
        </p:txBody>
      </p:sp>
      <p:sp>
        <p:nvSpPr>
          <p:cNvPr id="26" name="TextBox 25">
            <a:extLst>
              <a:ext uri="{FF2B5EF4-FFF2-40B4-BE49-F238E27FC236}">
                <a16:creationId xmlns:a16="http://schemas.microsoft.com/office/drawing/2014/main" id="{F6ACE0C0-C9EE-4C14-A06D-B81F396B4E3A}"/>
              </a:ext>
            </a:extLst>
          </p:cNvPr>
          <p:cNvSpPr txBox="1"/>
          <p:nvPr/>
        </p:nvSpPr>
        <p:spPr>
          <a:xfrm>
            <a:off x="2970343" y="1495223"/>
            <a:ext cx="3339018" cy="375552"/>
          </a:xfrm>
          <a:prstGeom prst="rect">
            <a:avLst/>
          </a:prstGeom>
          <a:solidFill>
            <a:schemeClr val="accent5">
              <a:lumMod val="20000"/>
              <a:lumOff val="80000"/>
            </a:schemeClr>
          </a:solidFill>
        </p:spPr>
        <p:txBody>
          <a:bodyPr wrap="square" rtlCol="0">
            <a:spAutoFit/>
          </a:bodyPr>
          <a:lstStyle/>
          <a:p>
            <a:pPr algn="ctr">
              <a:lnSpc>
                <a:spcPct val="107000"/>
              </a:lnSpc>
              <a:spcAft>
                <a:spcPts val="800"/>
              </a:spcAft>
            </a:pPr>
            <a:r>
              <a:rPr lang="en-US" b="1" dirty="0">
                <a:solidFill>
                  <a:srgbClr val="000000"/>
                </a:solidFill>
                <a:ea typeface="Tahoma" panose="020B0604030504040204" pitchFamily="34" charset="0"/>
                <a:cs typeface="Times New Roman" panose="02020603050405020304" pitchFamily="18" charset="0"/>
              </a:rPr>
              <a:t>Feature Detection Description</a:t>
            </a:r>
            <a:endParaRPr lang="en-SG" b="1" dirty="0">
              <a:solidFill>
                <a:srgbClr val="000000"/>
              </a:solidFill>
              <a:effectLst/>
              <a:ea typeface="Tahoma" panose="020B060403050404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932EECAE-CF10-482A-910D-D6E7D5CC3078}"/>
              </a:ext>
            </a:extLst>
          </p:cNvPr>
          <p:cNvSpPr>
            <a:spLocks noGrp="1"/>
          </p:cNvSpPr>
          <p:nvPr>
            <p:ph type="sldNum" sz="quarter" idx="12"/>
          </p:nvPr>
        </p:nvSpPr>
        <p:spPr>
          <a:xfrm>
            <a:off x="8657082" y="6356350"/>
            <a:ext cx="2696718" cy="365125"/>
          </a:xfrm>
        </p:spPr>
        <p:txBody>
          <a:bodyPr/>
          <a:lstStyle/>
          <a:p>
            <a:fld id="{459A2958-80F3-4CB4-8669-AAD9B9B03EB4}" type="slidenum">
              <a:rPr lang="en-SG" smtClean="0"/>
              <a:t>31</a:t>
            </a:fld>
            <a:endParaRPr lang="en-SG"/>
          </a:p>
        </p:txBody>
      </p:sp>
      <p:cxnSp>
        <p:nvCxnSpPr>
          <p:cNvPr id="17" name="Straight Connector 16">
            <a:extLst>
              <a:ext uri="{FF2B5EF4-FFF2-40B4-BE49-F238E27FC236}">
                <a16:creationId xmlns:a16="http://schemas.microsoft.com/office/drawing/2014/main" id="{E461FA4D-4B0A-476A-A387-F3B186864206}"/>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29B852E5-BFB7-4EE0-8AAF-73F1D0B50E04}"/>
              </a:ext>
            </a:extLst>
          </p:cNvPr>
          <p:cNvSpPr/>
          <p:nvPr/>
        </p:nvSpPr>
        <p:spPr>
          <a:xfrm>
            <a:off x="7684267" y="83487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10" name="Content Placeholder 2">
            <a:extLst>
              <a:ext uri="{FF2B5EF4-FFF2-40B4-BE49-F238E27FC236}">
                <a16:creationId xmlns:a16="http://schemas.microsoft.com/office/drawing/2014/main" id="{8672C3FA-F0F1-439D-85A2-67A2C4A1F3BF}"/>
              </a:ext>
            </a:extLst>
          </p:cNvPr>
          <p:cNvSpPr txBox="1">
            <a:spLocks/>
          </p:cNvSpPr>
          <p:nvPr/>
        </p:nvSpPr>
        <p:spPr>
          <a:xfrm>
            <a:off x="838200" y="2121827"/>
            <a:ext cx="5055715" cy="4371048"/>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t>Handcrafted Algorithms</a:t>
            </a:r>
          </a:p>
          <a:p>
            <a:pPr marL="0" indent="0" algn="just">
              <a:lnSpc>
                <a:spcPct val="100000"/>
              </a:lnSpc>
              <a:buFont typeface="Arial" panose="020B0604020202020204" pitchFamily="34" charset="0"/>
              <a:buNone/>
            </a:pPr>
            <a:r>
              <a:rPr lang="en-US" sz="2000" dirty="0"/>
              <a:t>Features generated are manually engineered by data scientists and researchers</a:t>
            </a:r>
          </a:p>
          <a:p>
            <a:pPr marL="0" indent="0" algn="just">
              <a:lnSpc>
                <a:spcPct val="100000"/>
              </a:lnSpc>
              <a:buFont typeface="Arial" panose="020B0604020202020204" pitchFamily="34" charset="0"/>
              <a:buNone/>
            </a:pPr>
            <a:endParaRPr lang="en-US" sz="2000" dirty="0"/>
          </a:p>
          <a:p>
            <a:pPr marL="457200" indent="-457200">
              <a:lnSpc>
                <a:spcPct val="100000"/>
              </a:lnSpc>
              <a:buFont typeface="+mj-lt"/>
              <a:buAutoNum type="arabicPeriod"/>
            </a:pPr>
            <a:r>
              <a:rPr lang="en-US" sz="2000" b="1" u="sng" dirty="0"/>
              <a:t>SIFT</a:t>
            </a:r>
            <a:r>
              <a:rPr lang="en-US" sz="2000" dirty="0"/>
              <a:t> – Scale-Invariant Feature Transform</a:t>
            </a:r>
          </a:p>
          <a:p>
            <a:pPr marL="457200" indent="-457200">
              <a:lnSpc>
                <a:spcPct val="100000"/>
              </a:lnSpc>
              <a:buFont typeface="+mj-lt"/>
              <a:buAutoNum type="arabicPeriod"/>
            </a:pPr>
            <a:r>
              <a:rPr lang="en-US" sz="2000" b="1" u="sng" dirty="0"/>
              <a:t>SURF</a:t>
            </a:r>
            <a:r>
              <a:rPr lang="en-US" sz="2000" dirty="0"/>
              <a:t> – Speed-Up Robust Features</a:t>
            </a:r>
          </a:p>
          <a:p>
            <a:pPr marL="457200" indent="-457200">
              <a:lnSpc>
                <a:spcPct val="100000"/>
              </a:lnSpc>
              <a:buFont typeface="+mj-lt"/>
              <a:buAutoNum type="arabicPeriod"/>
            </a:pPr>
            <a:r>
              <a:rPr lang="en-US" sz="2000" b="1" u="sng" dirty="0"/>
              <a:t>ORB</a:t>
            </a:r>
            <a:r>
              <a:rPr lang="en-US" sz="2000" dirty="0"/>
              <a:t> – Oriented Rotated BRIEF</a:t>
            </a:r>
          </a:p>
          <a:p>
            <a:pPr marL="457200" indent="-457200">
              <a:lnSpc>
                <a:spcPct val="100000"/>
              </a:lnSpc>
              <a:buFont typeface="+mj-lt"/>
              <a:buAutoNum type="arabicPeriod"/>
            </a:pPr>
            <a:r>
              <a:rPr lang="en-US" sz="2000" b="1" u="sng" dirty="0"/>
              <a:t>BRISK</a:t>
            </a:r>
            <a:r>
              <a:rPr lang="en-US" sz="2000" dirty="0"/>
              <a:t> – Binary Robust Invariant Scalable Keypoints</a:t>
            </a:r>
          </a:p>
          <a:p>
            <a:pPr marL="457200" indent="-457200">
              <a:lnSpc>
                <a:spcPct val="100000"/>
              </a:lnSpc>
              <a:buFont typeface="+mj-lt"/>
              <a:buAutoNum type="arabicPeriod"/>
            </a:pPr>
            <a:r>
              <a:rPr lang="en-US" sz="2000" b="1" u="sng" dirty="0"/>
              <a:t>KAZE</a:t>
            </a:r>
            <a:r>
              <a:rPr lang="en-US" sz="2000" dirty="0"/>
              <a:t> – translates to “wind” in Japanese</a:t>
            </a:r>
            <a:endParaRPr lang="en-US" sz="2000" u="sng" dirty="0"/>
          </a:p>
          <a:p>
            <a:pPr marL="457200" indent="-457200">
              <a:lnSpc>
                <a:spcPct val="100000"/>
              </a:lnSpc>
              <a:buFont typeface="+mj-lt"/>
              <a:buAutoNum type="arabicPeriod"/>
            </a:pPr>
            <a:r>
              <a:rPr lang="en-US" sz="2000" b="1" u="sng" dirty="0"/>
              <a:t>AKAZE</a:t>
            </a:r>
            <a:r>
              <a:rPr lang="en-US" sz="2000" dirty="0"/>
              <a:t> – Accelerated KAZE</a:t>
            </a:r>
            <a:endParaRPr lang="en-US" sz="2000" u="sng" dirty="0"/>
          </a:p>
          <a:p>
            <a:pPr marL="0" indent="0">
              <a:buNone/>
            </a:pPr>
            <a:endParaRPr lang="en-US" sz="2000" dirty="0"/>
          </a:p>
        </p:txBody>
      </p:sp>
      <p:sp>
        <p:nvSpPr>
          <p:cNvPr id="11" name="Content Placeholder 2">
            <a:extLst>
              <a:ext uri="{FF2B5EF4-FFF2-40B4-BE49-F238E27FC236}">
                <a16:creationId xmlns:a16="http://schemas.microsoft.com/office/drawing/2014/main" id="{00C7E2F8-1FA3-4EAB-A6FF-602312BDCAB8}"/>
              </a:ext>
            </a:extLst>
          </p:cNvPr>
          <p:cNvSpPr txBox="1">
            <a:spLocks/>
          </p:cNvSpPr>
          <p:nvPr/>
        </p:nvSpPr>
        <p:spPr>
          <a:xfrm>
            <a:off x="6309361" y="2121827"/>
            <a:ext cx="5055714" cy="437104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t>Learned Algorithms</a:t>
            </a:r>
          </a:p>
          <a:p>
            <a:pPr marL="0" indent="0" algn="just">
              <a:lnSpc>
                <a:spcPct val="100000"/>
              </a:lnSpc>
              <a:buFont typeface="Arial" panose="020B0604020202020204" pitchFamily="34" charset="0"/>
              <a:buNone/>
            </a:pPr>
            <a:r>
              <a:rPr lang="en-US" sz="2000" dirty="0"/>
              <a:t>Features are generated from a machine learning algorithm</a:t>
            </a:r>
          </a:p>
          <a:p>
            <a:pPr marL="0" indent="0" algn="just">
              <a:lnSpc>
                <a:spcPct val="100000"/>
              </a:lnSpc>
              <a:buFont typeface="Arial" panose="020B0604020202020204" pitchFamily="34" charset="0"/>
              <a:buNone/>
            </a:pPr>
            <a:endParaRPr lang="en-US" sz="2000" dirty="0"/>
          </a:p>
          <a:p>
            <a:pPr marL="457200" indent="-457200">
              <a:lnSpc>
                <a:spcPct val="100000"/>
              </a:lnSpc>
              <a:buFont typeface="+mj-lt"/>
              <a:buAutoNum type="arabicPeriod"/>
            </a:pPr>
            <a:r>
              <a:rPr lang="en-US" sz="2000" b="1" u="sng" dirty="0"/>
              <a:t>SIFT-GeoDesc</a:t>
            </a:r>
            <a:r>
              <a:rPr lang="en-US" sz="2000" dirty="0"/>
              <a:t> – Learning Local Descriptors by Integrating Geometrical Constraints</a:t>
            </a:r>
          </a:p>
          <a:p>
            <a:pPr marL="457200" indent="-457200">
              <a:lnSpc>
                <a:spcPct val="100000"/>
              </a:lnSpc>
              <a:buFont typeface="+mj-lt"/>
              <a:buAutoNum type="arabicPeriod"/>
            </a:pPr>
            <a:r>
              <a:rPr lang="en-US" sz="2000" b="1" u="sng" dirty="0"/>
              <a:t>SIFT-ContextDesc</a:t>
            </a:r>
            <a:r>
              <a:rPr lang="en-US" sz="2000" b="1" dirty="0"/>
              <a:t> </a:t>
            </a:r>
            <a:r>
              <a:rPr lang="en-US" sz="2000" dirty="0"/>
              <a:t>– Local Descriptor Augmentation with Cross-Modality Context</a:t>
            </a:r>
            <a:endParaRPr lang="en-US" sz="2000" u="sng" dirty="0"/>
          </a:p>
          <a:p>
            <a:pPr marL="0" indent="0">
              <a:buNone/>
            </a:pPr>
            <a:endParaRPr lang="en-US" sz="2000" dirty="0"/>
          </a:p>
        </p:txBody>
      </p:sp>
      <p:cxnSp>
        <p:nvCxnSpPr>
          <p:cNvPr id="4" name="Straight Connector 3">
            <a:extLst>
              <a:ext uri="{FF2B5EF4-FFF2-40B4-BE49-F238E27FC236}">
                <a16:creationId xmlns:a16="http://schemas.microsoft.com/office/drawing/2014/main" id="{0318A561-1193-4400-BBF0-548B6296AE14}"/>
              </a:ext>
            </a:extLst>
          </p:cNvPr>
          <p:cNvCxnSpPr>
            <a:cxnSpLocks/>
          </p:cNvCxnSpPr>
          <p:nvPr/>
        </p:nvCxnSpPr>
        <p:spPr>
          <a:xfrm>
            <a:off x="942975" y="3562350"/>
            <a:ext cx="4829175"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78D378F-C9B9-4EE4-A739-C2CD5C0B5FE9}"/>
              </a:ext>
            </a:extLst>
          </p:cNvPr>
          <p:cNvCxnSpPr>
            <a:cxnSpLocks/>
          </p:cNvCxnSpPr>
          <p:nvPr/>
        </p:nvCxnSpPr>
        <p:spPr>
          <a:xfrm>
            <a:off x="6402491" y="3562350"/>
            <a:ext cx="4827484" cy="0"/>
          </a:xfrm>
          <a:prstGeom prst="line">
            <a:avLst/>
          </a:prstGeom>
          <a:ln w="28575">
            <a:prstDash val="dash"/>
          </a:ln>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B98C37F8-3C50-4BE7-A612-56EDD5386D32}"/>
              </a:ext>
            </a:extLst>
          </p:cNvPr>
          <p:cNvSpPr txBox="1">
            <a:spLocks/>
          </p:cNvSpPr>
          <p:nvPr/>
        </p:nvSpPr>
        <p:spPr>
          <a:xfrm>
            <a:off x="849475"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1. Replicating Functionalities</a:t>
            </a:r>
            <a:endParaRPr lang="en-SG" dirty="0">
              <a:latin typeface="+mn-lt"/>
            </a:endParaRPr>
          </a:p>
        </p:txBody>
      </p:sp>
    </p:spTree>
    <p:extLst>
      <p:ext uri="{BB962C8B-B14F-4D97-AF65-F5344CB8AC3E}">
        <p14:creationId xmlns:p14="http://schemas.microsoft.com/office/powerpoint/2010/main" val="1129749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497840" y="1526813"/>
            <a:ext cx="10850880" cy="909443"/>
          </a:xfrm>
          <a:ln w="28575">
            <a:solidFill>
              <a:schemeClr val="tx1"/>
            </a:solidFill>
          </a:ln>
        </p:spPr>
        <p:txBody>
          <a:bodyPr>
            <a:normAutofit/>
          </a:bodyPr>
          <a:lstStyle/>
          <a:p>
            <a:r>
              <a:rPr lang="en-US" dirty="0">
                <a:latin typeface="+mn-lt"/>
              </a:rPr>
              <a:t>    1. Replicating Functionalities</a:t>
            </a:r>
            <a:endParaRPr lang="en-SG"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32</a:t>
            </a:fld>
            <a:endParaRPr lang="en-SG"/>
          </a:p>
        </p:txBody>
      </p:sp>
      <p:sp>
        <p:nvSpPr>
          <p:cNvPr id="6" name="Rectangle: Rounded Corners 5">
            <a:extLst>
              <a:ext uri="{FF2B5EF4-FFF2-40B4-BE49-F238E27FC236}">
                <a16:creationId xmlns:a16="http://schemas.microsoft.com/office/drawing/2014/main" id="{0EC2C78F-09A7-4B23-9C2F-92556E0A0B22}"/>
              </a:ext>
            </a:extLst>
          </p:cNvPr>
          <p:cNvSpPr/>
          <p:nvPr/>
        </p:nvSpPr>
        <p:spPr>
          <a:xfrm>
            <a:off x="7966159" y="1677949"/>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7" name="Title 1">
            <a:extLst>
              <a:ext uri="{FF2B5EF4-FFF2-40B4-BE49-F238E27FC236}">
                <a16:creationId xmlns:a16="http://schemas.microsoft.com/office/drawing/2014/main" id="{26F2FA9E-1301-4465-8925-42372794E2C5}"/>
              </a:ext>
            </a:extLst>
          </p:cNvPr>
          <p:cNvSpPr txBox="1">
            <a:spLocks/>
          </p:cNvSpPr>
          <p:nvPr/>
        </p:nvSpPr>
        <p:spPr>
          <a:xfrm>
            <a:off x="497840" y="2600089"/>
            <a:ext cx="9855200" cy="843593"/>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2. Evaluation Testing</a:t>
            </a:r>
            <a:endParaRPr lang="en-SG" dirty="0">
              <a:latin typeface="+mn-lt"/>
            </a:endParaRPr>
          </a:p>
        </p:txBody>
      </p:sp>
      <p:sp>
        <p:nvSpPr>
          <p:cNvPr id="8" name="Rectangle: Rounded Corners 7">
            <a:extLst>
              <a:ext uri="{FF2B5EF4-FFF2-40B4-BE49-F238E27FC236}">
                <a16:creationId xmlns:a16="http://schemas.microsoft.com/office/drawing/2014/main" id="{593B5511-CF74-47EE-80A3-347A647077E2}"/>
              </a:ext>
            </a:extLst>
          </p:cNvPr>
          <p:cNvSpPr/>
          <p:nvPr/>
        </p:nvSpPr>
        <p:spPr>
          <a:xfrm>
            <a:off x="6376838" y="273709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9" name="Title 1">
            <a:extLst>
              <a:ext uri="{FF2B5EF4-FFF2-40B4-BE49-F238E27FC236}">
                <a16:creationId xmlns:a16="http://schemas.microsoft.com/office/drawing/2014/main" id="{26C3C0D7-1F51-491A-BB22-40363E700D28}"/>
              </a:ext>
            </a:extLst>
          </p:cNvPr>
          <p:cNvSpPr txBox="1">
            <a:spLocks/>
          </p:cNvSpPr>
          <p:nvPr/>
        </p:nvSpPr>
        <p:spPr>
          <a:xfrm>
            <a:off x="497840" y="3625399"/>
            <a:ext cx="8831355"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3. Proposed Solution</a:t>
            </a:r>
            <a:endParaRPr lang="en-SG" dirty="0">
              <a:latin typeface="+mn-lt"/>
            </a:endParaRPr>
          </a:p>
        </p:txBody>
      </p:sp>
      <p:sp>
        <p:nvSpPr>
          <p:cNvPr id="10" name="Rectangle: Rounded Corners 9">
            <a:extLst>
              <a:ext uri="{FF2B5EF4-FFF2-40B4-BE49-F238E27FC236}">
                <a16:creationId xmlns:a16="http://schemas.microsoft.com/office/drawing/2014/main" id="{D19CE2A8-68F0-4362-B353-1217AB2CD57A}"/>
              </a:ext>
            </a:extLst>
          </p:cNvPr>
          <p:cNvSpPr/>
          <p:nvPr/>
        </p:nvSpPr>
        <p:spPr>
          <a:xfrm>
            <a:off x="6096000" y="3744179"/>
            <a:ext cx="2948471"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1" name="Title 1">
            <a:extLst>
              <a:ext uri="{FF2B5EF4-FFF2-40B4-BE49-F238E27FC236}">
                <a16:creationId xmlns:a16="http://schemas.microsoft.com/office/drawing/2014/main" id="{3318B027-DACE-47D1-96D4-9DFC3E11697C}"/>
              </a:ext>
            </a:extLst>
          </p:cNvPr>
          <p:cNvSpPr txBox="1">
            <a:spLocks/>
          </p:cNvSpPr>
          <p:nvPr/>
        </p:nvSpPr>
        <p:spPr>
          <a:xfrm>
            <a:off x="497840" y="4684207"/>
            <a:ext cx="949452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4. Product Testing</a:t>
            </a:r>
            <a:endParaRPr lang="en-SG" dirty="0">
              <a:latin typeface="+mn-lt"/>
            </a:endParaRPr>
          </a:p>
        </p:txBody>
      </p:sp>
      <p:sp>
        <p:nvSpPr>
          <p:cNvPr id="12" name="Rectangle: Rounded Corners 11">
            <a:extLst>
              <a:ext uri="{FF2B5EF4-FFF2-40B4-BE49-F238E27FC236}">
                <a16:creationId xmlns:a16="http://schemas.microsoft.com/office/drawing/2014/main" id="{8C9E43A9-C4F4-413F-9287-272CCCD1A567}"/>
              </a:ext>
            </a:extLst>
          </p:cNvPr>
          <p:cNvSpPr/>
          <p:nvPr/>
        </p:nvSpPr>
        <p:spPr>
          <a:xfrm>
            <a:off x="5792638" y="4833090"/>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3" name="Title 1">
            <a:extLst>
              <a:ext uri="{FF2B5EF4-FFF2-40B4-BE49-F238E27FC236}">
                <a16:creationId xmlns:a16="http://schemas.microsoft.com/office/drawing/2014/main" id="{6954F3DB-DBF2-49EB-A115-52B6D64F5850}"/>
              </a:ext>
            </a:extLst>
          </p:cNvPr>
          <p:cNvSpPr txBox="1">
            <a:spLocks/>
          </p:cNvSpPr>
          <p:nvPr/>
        </p:nvSpPr>
        <p:spPr>
          <a:xfrm>
            <a:off x="497840" y="5770195"/>
            <a:ext cx="985520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5. Product Discussion</a:t>
            </a:r>
            <a:endParaRPr lang="en-SG" dirty="0">
              <a:latin typeface="+mn-lt"/>
            </a:endParaRPr>
          </a:p>
        </p:txBody>
      </p:sp>
      <p:sp>
        <p:nvSpPr>
          <p:cNvPr id="14" name="Rectangle: Rounded Corners 13">
            <a:extLst>
              <a:ext uri="{FF2B5EF4-FFF2-40B4-BE49-F238E27FC236}">
                <a16:creationId xmlns:a16="http://schemas.microsoft.com/office/drawing/2014/main" id="{500A2985-AB45-4639-ADD5-B3526897104E}"/>
              </a:ext>
            </a:extLst>
          </p:cNvPr>
          <p:cNvSpPr/>
          <p:nvPr/>
        </p:nvSpPr>
        <p:spPr>
          <a:xfrm>
            <a:off x="6580038" y="591583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8" name="Rectangle 17">
            <a:extLst>
              <a:ext uri="{FF2B5EF4-FFF2-40B4-BE49-F238E27FC236}">
                <a16:creationId xmlns:a16="http://schemas.microsoft.com/office/drawing/2014/main" id="{DEE6273A-35FE-4C73-AB7E-0F0FDBFF9532}"/>
              </a:ext>
            </a:extLst>
          </p:cNvPr>
          <p:cNvSpPr/>
          <p:nvPr/>
        </p:nvSpPr>
        <p:spPr>
          <a:xfrm>
            <a:off x="337450" y="3493995"/>
            <a:ext cx="1185455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 name="Rectangle 26">
            <a:extLst>
              <a:ext uri="{FF2B5EF4-FFF2-40B4-BE49-F238E27FC236}">
                <a16:creationId xmlns:a16="http://schemas.microsoft.com/office/drawing/2014/main" id="{D4AFB894-C61B-427A-B4CC-B1332E2C202D}"/>
              </a:ext>
            </a:extLst>
          </p:cNvPr>
          <p:cNvSpPr/>
          <p:nvPr/>
        </p:nvSpPr>
        <p:spPr>
          <a:xfrm>
            <a:off x="342900" y="1393352"/>
            <a:ext cx="11160760" cy="1072729"/>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8" name="Picture 2" descr="National University Of Singapore (NUS) – Logos Download">
            <a:extLst>
              <a:ext uri="{FF2B5EF4-FFF2-40B4-BE49-F238E27FC236}">
                <a16:creationId xmlns:a16="http://schemas.microsoft.com/office/drawing/2014/main" id="{14DF1FC5-0F2F-44BE-81C2-1F0EB5E6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2BCC472-64D8-4CB9-9D46-B049EA10D3BD}"/>
              </a:ext>
            </a:extLst>
          </p:cNvPr>
          <p:cNvSpPr/>
          <p:nvPr/>
        </p:nvSpPr>
        <p:spPr>
          <a:xfrm>
            <a:off x="370840" y="4543064"/>
            <a:ext cx="1035812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16">
            <a:extLst>
              <a:ext uri="{FF2B5EF4-FFF2-40B4-BE49-F238E27FC236}">
                <a16:creationId xmlns:a16="http://schemas.microsoft.com/office/drawing/2014/main" id="{6794FA5B-96A0-4A56-9F60-1A8E2FBAA0CE}"/>
              </a:ext>
            </a:extLst>
          </p:cNvPr>
          <p:cNvSpPr/>
          <p:nvPr/>
        </p:nvSpPr>
        <p:spPr>
          <a:xfrm>
            <a:off x="370840" y="5714833"/>
            <a:ext cx="1035812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8418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13AB7-9C8D-465F-81DC-44DD2D291B44}"/>
              </a:ext>
            </a:extLst>
          </p:cNvPr>
          <p:cNvSpPr>
            <a:spLocks noGrp="1"/>
          </p:cNvSpPr>
          <p:nvPr>
            <p:ph type="sldNum" sz="quarter" idx="12"/>
          </p:nvPr>
        </p:nvSpPr>
        <p:spPr/>
        <p:txBody>
          <a:bodyPr/>
          <a:lstStyle/>
          <a:p>
            <a:fld id="{459A2958-80F3-4CB4-8669-AAD9B9B03EB4}" type="slidenum">
              <a:rPr lang="en-SG" smtClean="0"/>
              <a:t>33</a:t>
            </a:fld>
            <a:endParaRPr lang="en-SG"/>
          </a:p>
        </p:txBody>
      </p:sp>
      <p:sp>
        <p:nvSpPr>
          <p:cNvPr id="5" name="Title 1">
            <a:extLst>
              <a:ext uri="{FF2B5EF4-FFF2-40B4-BE49-F238E27FC236}">
                <a16:creationId xmlns:a16="http://schemas.microsoft.com/office/drawing/2014/main" id="{8A98B7C8-2797-4250-98F3-4E14DB914AE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2. Evaluation Testing</a:t>
            </a:r>
            <a:endParaRPr lang="en-SG" dirty="0">
              <a:latin typeface="+mn-lt"/>
            </a:endParaRPr>
          </a:p>
        </p:txBody>
      </p:sp>
      <p:cxnSp>
        <p:nvCxnSpPr>
          <p:cNvPr id="6" name="Straight Connector 5">
            <a:extLst>
              <a:ext uri="{FF2B5EF4-FFF2-40B4-BE49-F238E27FC236}">
                <a16:creationId xmlns:a16="http://schemas.microsoft.com/office/drawing/2014/main" id="{EA7C53E5-8D5D-47B5-9B25-5317EEF4A7F3}"/>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2C0007-9CCF-49FB-952B-40D52007F601}"/>
              </a:ext>
            </a:extLst>
          </p:cNvPr>
          <p:cNvSpPr/>
          <p:nvPr/>
        </p:nvSpPr>
        <p:spPr>
          <a:xfrm>
            <a:off x="5874947" y="82014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2" descr="National University Of Singapore (NUS) – Logos Download">
            <a:extLst>
              <a:ext uri="{FF2B5EF4-FFF2-40B4-BE49-F238E27FC236}">
                <a16:creationId xmlns:a16="http://schemas.microsoft.com/office/drawing/2014/main" id="{6092C86A-78EF-445C-9F57-4C024F24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191FD84-6422-4AC6-9208-964B4E86C068}"/>
              </a:ext>
            </a:extLst>
          </p:cNvPr>
          <p:cNvSpPr>
            <a:spLocks noGrp="1"/>
          </p:cNvSpPr>
          <p:nvPr>
            <p:ph idx="1"/>
          </p:nvPr>
        </p:nvSpPr>
        <p:spPr>
          <a:xfrm>
            <a:off x="838200" y="1665397"/>
            <a:ext cx="5511800" cy="4908122"/>
          </a:xfrm>
        </p:spPr>
        <p:txBody>
          <a:bodyPr>
            <a:normAutofit/>
          </a:bodyPr>
          <a:lstStyle/>
          <a:p>
            <a:pPr marL="0" indent="0">
              <a:buNone/>
            </a:pPr>
            <a:r>
              <a:rPr lang="en-US" sz="2400" b="1" dirty="0"/>
              <a:t>Evaluating Feature-Detector-Descriptors</a:t>
            </a:r>
          </a:p>
          <a:p>
            <a:pPr algn="just">
              <a:lnSpc>
                <a:spcPct val="150000"/>
              </a:lnSpc>
            </a:pPr>
            <a:r>
              <a:rPr lang="en-US" sz="2000" dirty="0"/>
              <a:t>Utilising the </a:t>
            </a:r>
            <a:r>
              <a:rPr lang="en-US" sz="2000" b="1" dirty="0">
                <a:solidFill>
                  <a:schemeClr val="accent5"/>
                </a:solidFill>
              </a:rPr>
              <a:t>Pair-Map Stitcher Class</a:t>
            </a:r>
            <a:endParaRPr lang="en-US" sz="2000" dirty="0"/>
          </a:p>
          <a:p>
            <a:pPr algn="just">
              <a:lnSpc>
                <a:spcPct val="150000"/>
              </a:lnSpc>
            </a:pPr>
            <a:r>
              <a:rPr lang="en-US" sz="2000" dirty="0"/>
              <a:t>Test the performance of these algorithms with respect to differences in </a:t>
            </a:r>
            <a:r>
              <a:rPr lang="en-US" sz="2000" b="1" u="sng" dirty="0"/>
              <a:t>rotation</a:t>
            </a:r>
            <a:r>
              <a:rPr lang="en-US" sz="2000" dirty="0"/>
              <a:t> and </a:t>
            </a:r>
            <a:r>
              <a:rPr lang="en-US" sz="2000" b="1" u="sng" dirty="0"/>
              <a:t>scale</a:t>
            </a:r>
            <a:endParaRPr lang="en-US" sz="1600" b="1" u="sng" dirty="0"/>
          </a:p>
          <a:p>
            <a:pPr algn="just">
              <a:lnSpc>
                <a:spcPct val="150000"/>
              </a:lnSpc>
            </a:pPr>
            <a:r>
              <a:rPr lang="en-US" sz="2000" dirty="0"/>
              <a:t>To determine suitable algorithms for map merging</a:t>
            </a:r>
          </a:p>
          <a:p>
            <a:pPr algn="just">
              <a:lnSpc>
                <a:spcPct val="150000"/>
              </a:lnSpc>
            </a:pPr>
            <a:r>
              <a:rPr lang="en-US" sz="2000" b="1" dirty="0">
                <a:solidFill>
                  <a:schemeClr val="accent5"/>
                </a:solidFill>
              </a:rPr>
              <a:t>Looking for speed, stability, and high success rates</a:t>
            </a:r>
            <a:endParaRPr lang="en-US" sz="2000" b="1" dirty="0"/>
          </a:p>
        </p:txBody>
      </p:sp>
      <p:pic>
        <p:nvPicPr>
          <p:cNvPr id="11" name="Picture 10">
            <a:extLst>
              <a:ext uri="{FF2B5EF4-FFF2-40B4-BE49-F238E27FC236}">
                <a16:creationId xmlns:a16="http://schemas.microsoft.com/office/drawing/2014/main" id="{8ECA4644-0F4A-494D-B658-595974667B57}"/>
              </a:ext>
            </a:extLst>
          </p:cNvPr>
          <p:cNvPicPr>
            <a:picLocks noChangeAspect="1"/>
          </p:cNvPicPr>
          <p:nvPr/>
        </p:nvPicPr>
        <p:blipFill>
          <a:blip r:embed="rId4"/>
          <a:stretch>
            <a:fillRect/>
          </a:stretch>
        </p:blipFill>
        <p:spPr>
          <a:xfrm>
            <a:off x="7108755" y="1795746"/>
            <a:ext cx="4245045" cy="3898094"/>
          </a:xfrm>
          <a:prstGeom prst="rect">
            <a:avLst/>
          </a:prstGeom>
          <a:ln>
            <a:solidFill>
              <a:schemeClr val="tx1"/>
            </a:solidFill>
          </a:ln>
        </p:spPr>
      </p:pic>
      <p:sp>
        <p:nvSpPr>
          <p:cNvPr id="12" name="TextBox 11">
            <a:extLst>
              <a:ext uri="{FF2B5EF4-FFF2-40B4-BE49-F238E27FC236}">
                <a16:creationId xmlns:a16="http://schemas.microsoft.com/office/drawing/2014/main" id="{3943ED19-7719-47D1-92B4-0F63656A4F59}"/>
              </a:ext>
            </a:extLst>
          </p:cNvPr>
          <p:cNvSpPr txBox="1"/>
          <p:nvPr/>
        </p:nvSpPr>
        <p:spPr>
          <a:xfrm>
            <a:off x="6290221" y="5818338"/>
            <a:ext cx="5882112" cy="646331"/>
          </a:xfrm>
          <a:prstGeom prst="rect">
            <a:avLst/>
          </a:prstGeom>
          <a:noFill/>
        </p:spPr>
        <p:txBody>
          <a:bodyPr wrap="square" rtlCol="0">
            <a:spAutoFit/>
          </a:bodyPr>
          <a:lstStyle/>
          <a:p>
            <a:pPr algn="ctr"/>
            <a:r>
              <a:rPr lang="en-US" i="1" dirty="0"/>
              <a:t>Figure 12. Illustration of application of synthetic transformation to mimic common differences between maps.</a:t>
            </a:r>
            <a:endParaRPr lang="en-SG" i="1" dirty="0"/>
          </a:p>
        </p:txBody>
      </p:sp>
    </p:spTree>
    <p:extLst>
      <p:ext uri="{BB962C8B-B14F-4D97-AF65-F5344CB8AC3E}">
        <p14:creationId xmlns:p14="http://schemas.microsoft.com/office/powerpoint/2010/main" val="1018587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13AB7-9C8D-465F-81DC-44DD2D291B44}"/>
              </a:ext>
            </a:extLst>
          </p:cNvPr>
          <p:cNvSpPr>
            <a:spLocks noGrp="1"/>
          </p:cNvSpPr>
          <p:nvPr>
            <p:ph type="sldNum" sz="quarter" idx="12"/>
          </p:nvPr>
        </p:nvSpPr>
        <p:spPr/>
        <p:txBody>
          <a:bodyPr/>
          <a:lstStyle/>
          <a:p>
            <a:fld id="{459A2958-80F3-4CB4-8669-AAD9B9B03EB4}" type="slidenum">
              <a:rPr lang="en-SG" smtClean="0"/>
              <a:t>34</a:t>
            </a:fld>
            <a:endParaRPr lang="en-SG"/>
          </a:p>
        </p:txBody>
      </p:sp>
      <p:sp>
        <p:nvSpPr>
          <p:cNvPr id="5" name="Title 1">
            <a:extLst>
              <a:ext uri="{FF2B5EF4-FFF2-40B4-BE49-F238E27FC236}">
                <a16:creationId xmlns:a16="http://schemas.microsoft.com/office/drawing/2014/main" id="{8A98B7C8-2797-4250-98F3-4E14DB914AE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2. Evaluation Testing</a:t>
            </a:r>
            <a:endParaRPr lang="en-SG" dirty="0">
              <a:latin typeface="+mn-lt"/>
            </a:endParaRPr>
          </a:p>
        </p:txBody>
      </p:sp>
      <p:cxnSp>
        <p:nvCxnSpPr>
          <p:cNvPr id="6" name="Straight Connector 5">
            <a:extLst>
              <a:ext uri="{FF2B5EF4-FFF2-40B4-BE49-F238E27FC236}">
                <a16:creationId xmlns:a16="http://schemas.microsoft.com/office/drawing/2014/main" id="{EA7C53E5-8D5D-47B5-9B25-5317EEF4A7F3}"/>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2C0007-9CCF-49FB-952B-40D52007F601}"/>
              </a:ext>
            </a:extLst>
          </p:cNvPr>
          <p:cNvSpPr/>
          <p:nvPr/>
        </p:nvSpPr>
        <p:spPr>
          <a:xfrm>
            <a:off x="5874947" y="82014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2" descr="National University Of Singapore (NUS) – Logos Download">
            <a:extLst>
              <a:ext uri="{FF2B5EF4-FFF2-40B4-BE49-F238E27FC236}">
                <a16:creationId xmlns:a16="http://schemas.microsoft.com/office/drawing/2014/main" id="{6092C86A-78EF-445C-9F57-4C024F24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191FD84-6422-4AC6-9208-964B4E86C068}"/>
              </a:ext>
            </a:extLst>
          </p:cNvPr>
          <p:cNvSpPr>
            <a:spLocks noGrp="1"/>
          </p:cNvSpPr>
          <p:nvPr>
            <p:ph idx="1"/>
          </p:nvPr>
        </p:nvSpPr>
        <p:spPr>
          <a:xfrm>
            <a:off x="838200" y="1665398"/>
            <a:ext cx="5511800" cy="4371048"/>
          </a:xfrm>
        </p:spPr>
        <p:txBody>
          <a:bodyPr>
            <a:normAutofit/>
          </a:bodyPr>
          <a:lstStyle/>
          <a:p>
            <a:pPr marL="0" indent="0">
              <a:buNone/>
            </a:pPr>
            <a:r>
              <a:rPr lang="en-US" sz="2400" b="1" dirty="0"/>
              <a:t>Dataset Acquisition</a:t>
            </a:r>
          </a:p>
          <a:p>
            <a:pPr algn="just">
              <a:lnSpc>
                <a:spcPct val="150000"/>
              </a:lnSpc>
            </a:pPr>
            <a:r>
              <a:rPr lang="en-US" sz="2000" dirty="0"/>
              <a:t>Extracted from the Robotics Dataset Repository (RADISH) provided by MIT University</a:t>
            </a:r>
          </a:p>
          <a:p>
            <a:pPr algn="just">
              <a:lnSpc>
                <a:spcPct val="150000"/>
              </a:lnSpc>
            </a:pPr>
            <a:r>
              <a:rPr lang="en-US" sz="2000" dirty="0"/>
              <a:t>Manually cropped and altered using Microsoft Paint</a:t>
            </a:r>
          </a:p>
          <a:p>
            <a:pPr algn="just">
              <a:lnSpc>
                <a:spcPct val="150000"/>
              </a:lnSpc>
            </a:pPr>
            <a:r>
              <a:rPr lang="en-US" sz="2000" dirty="0"/>
              <a:t>Each pair has its own special perceived characteristic that adds to the challenge</a:t>
            </a:r>
          </a:p>
          <a:p>
            <a:pPr algn="just">
              <a:lnSpc>
                <a:spcPct val="150000"/>
              </a:lnSpc>
            </a:pPr>
            <a:r>
              <a:rPr lang="en-US" sz="2000" b="1" dirty="0">
                <a:solidFill>
                  <a:schemeClr val="accent5"/>
                </a:solidFill>
              </a:rPr>
              <a:t>Dataset: 5 pairs of map images </a:t>
            </a:r>
          </a:p>
        </p:txBody>
      </p:sp>
      <p:sp>
        <p:nvSpPr>
          <p:cNvPr id="10" name="TextBox 9">
            <a:extLst>
              <a:ext uri="{FF2B5EF4-FFF2-40B4-BE49-F238E27FC236}">
                <a16:creationId xmlns:a16="http://schemas.microsoft.com/office/drawing/2014/main" id="{05294F69-3860-4B7F-B279-D0A264F8381F}"/>
              </a:ext>
            </a:extLst>
          </p:cNvPr>
          <p:cNvSpPr txBox="1"/>
          <p:nvPr/>
        </p:nvSpPr>
        <p:spPr>
          <a:xfrm>
            <a:off x="5410728" y="5932212"/>
            <a:ext cx="7512264" cy="369332"/>
          </a:xfrm>
          <a:prstGeom prst="rect">
            <a:avLst/>
          </a:prstGeom>
          <a:noFill/>
        </p:spPr>
        <p:txBody>
          <a:bodyPr wrap="square" rtlCol="0">
            <a:spAutoFit/>
          </a:bodyPr>
          <a:lstStyle/>
          <a:p>
            <a:pPr algn="ctr"/>
            <a:r>
              <a:rPr lang="en-US" i="1" dirty="0"/>
              <a:t>Figure 13. Manually created test dataset.</a:t>
            </a:r>
            <a:endParaRPr lang="en-SG" i="1" dirty="0"/>
          </a:p>
        </p:txBody>
      </p:sp>
      <p:pic>
        <p:nvPicPr>
          <p:cNvPr id="12" name="Picture 11">
            <a:extLst>
              <a:ext uri="{FF2B5EF4-FFF2-40B4-BE49-F238E27FC236}">
                <a16:creationId xmlns:a16="http://schemas.microsoft.com/office/drawing/2014/main" id="{196DD78B-BB85-492F-AAAC-A9352D22A657}"/>
              </a:ext>
            </a:extLst>
          </p:cNvPr>
          <p:cNvPicPr>
            <a:picLocks noChangeAspect="1"/>
          </p:cNvPicPr>
          <p:nvPr/>
        </p:nvPicPr>
        <p:blipFill>
          <a:blip r:embed="rId4"/>
          <a:stretch>
            <a:fillRect/>
          </a:stretch>
        </p:blipFill>
        <p:spPr>
          <a:xfrm>
            <a:off x="6635186" y="1541805"/>
            <a:ext cx="4622094" cy="4294593"/>
          </a:xfrm>
          <a:prstGeom prst="rect">
            <a:avLst/>
          </a:prstGeom>
          <a:ln>
            <a:solidFill>
              <a:schemeClr val="tx1"/>
            </a:solidFill>
          </a:ln>
        </p:spPr>
      </p:pic>
      <p:sp>
        <p:nvSpPr>
          <p:cNvPr id="11" name="TextBox 10">
            <a:extLst>
              <a:ext uri="{FF2B5EF4-FFF2-40B4-BE49-F238E27FC236}">
                <a16:creationId xmlns:a16="http://schemas.microsoft.com/office/drawing/2014/main" id="{5AC0C043-865B-4F35-B07D-387B63EE25F8}"/>
              </a:ext>
            </a:extLst>
          </p:cNvPr>
          <p:cNvSpPr txBox="1"/>
          <p:nvPr/>
        </p:nvSpPr>
        <p:spPr>
          <a:xfrm>
            <a:off x="980607" y="5935410"/>
            <a:ext cx="5511800" cy="778162"/>
          </a:xfrm>
          <a:prstGeom prst="rect">
            <a:avLst/>
          </a:prstGeom>
          <a:solidFill>
            <a:schemeClr val="bg2"/>
          </a:solidFill>
        </p:spPr>
        <p:txBody>
          <a:bodyPr wrap="square" rtlCol="0">
            <a:spAutoFit/>
          </a:bodyPr>
          <a:lstStyle/>
          <a:p>
            <a:pPr algn="just">
              <a:lnSpc>
                <a:spcPct val="107000"/>
              </a:lnSpc>
              <a:spcAft>
                <a:spcPts val="800"/>
              </a:spcAft>
            </a:pPr>
            <a:r>
              <a:rPr lang="en-SG" sz="12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Reference</a:t>
            </a:r>
            <a:r>
              <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a:p>
            <a:pPr algn="just">
              <a:lnSpc>
                <a:spcPct val="107000"/>
              </a:lnSpc>
              <a:spcAft>
                <a:spcPts val="800"/>
              </a:spcAft>
            </a:pPr>
            <a:r>
              <a:rPr lang="en-US" sz="12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"Radish: Robotics Research Datasets", </a:t>
            </a:r>
            <a:r>
              <a:rPr lang="en-US" sz="1200"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Dspace.mit.edu</a:t>
            </a:r>
            <a:r>
              <a:rPr lang="en-US" sz="12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2022. [Online]. Available: https://dspace.mit.edu/handle/1721.1/62236.</a:t>
            </a:r>
            <a:endPar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6499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13AB7-9C8D-465F-81DC-44DD2D291B44}"/>
              </a:ext>
            </a:extLst>
          </p:cNvPr>
          <p:cNvSpPr>
            <a:spLocks noGrp="1"/>
          </p:cNvSpPr>
          <p:nvPr>
            <p:ph type="sldNum" sz="quarter" idx="12"/>
          </p:nvPr>
        </p:nvSpPr>
        <p:spPr/>
        <p:txBody>
          <a:bodyPr/>
          <a:lstStyle/>
          <a:p>
            <a:fld id="{459A2958-80F3-4CB4-8669-AAD9B9B03EB4}" type="slidenum">
              <a:rPr lang="en-SG" smtClean="0"/>
              <a:t>35</a:t>
            </a:fld>
            <a:endParaRPr lang="en-SG"/>
          </a:p>
        </p:txBody>
      </p:sp>
      <p:sp>
        <p:nvSpPr>
          <p:cNvPr id="5" name="Title 1">
            <a:extLst>
              <a:ext uri="{FF2B5EF4-FFF2-40B4-BE49-F238E27FC236}">
                <a16:creationId xmlns:a16="http://schemas.microsoft.com/office/drawing/2014/main" id="{8A98B7C8-2797-4250-98F3-4E14DB914AE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2. Evaluation Testing</a:t>
            </a:r>
            <a:endParaRPr lang="en-SG" dirty="0">
              <a:latin typeface="+mn-lt"/>
            </a:endParaRPr>
          </a:p>
        </p:txBody>
      </p:sp>
      <p:cxnSp>
        <p:nvCxnSpPr>
          <p:cNvPr id="6" name="Straight Connector 5">
            <a:extLst>
              <a:ext uri="{FF2B5EF4-FFF2-40B4-BE49-F238E27FC236}">
                <a16:creationId xmlns:a16="http://schemas.microsoft.com/office/drawing/2014/main" id="{EA7C53E5-8D5D-47B5-9B25-5317EEF4A7F3}"/>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2C0007-9CCF-49FB-952B-40D52007F601}"/>
              </a:ext>
            </a:extLst>
          </p:cNvPr>
          <p:cNvSpPr/>
          <p:nvPr/>
        </p:nvSpPr>
        <p:spPr>
          <a:xfrm>
            <a:off x="5874947" y="82014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2" descr="National University Of Singapore (NUS) – Logos Download">
            <a:extLst>
              <a:ext uri="{FF2B5EF4-FFF2-40B4-BE49-F238E27FC236}">
                <a16:creationId xmlns:a16="http://schemas.microsoft.com/office/drawing/2014/main" id="{6092C86A-78EF-445C-9F57-4C024F24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219A257-5041-47D7-BE30-5DFA00B80627}"/>
              </a:ext>
            </a:extLst>
          </p:cNvPr>
          <p:cNvPicPr>
            <a:picLocks noChangeAspect="1"/>
          </p:cNvPicPr>
          <p:nvPr/>
        </p:nvPicPr>
        <p:blipFill>
          <a:blip r:embed="rId4"/>
          <a:stretch>
            <a:fillRect/>
          </a:stretch>
        </p:blipFill>
        <p:spPr>
          <a:xfrm>
            <a:off x="3055716" y="1496673"/>
            <a:ext cx="7396223" cy="4859674"/>
          </a:xfrm>
          <a:prstGeom prst="rect">
            <a:avLst/>
          </a:prstGeom>
        </p:spPr>
      </p:pic>
      <p:sp>
        <p:nvSpPr>
          <p:cNvPr id="14" name="TextBox 13">
            <a:extLst>
              <a:ext uri="{FF2B5EF4-FFF2-40B4-BE49-F238E27FC236}">
                <a16:creationId xmlns:a16="http://schemas.microsoft.com/office/drawing/2014/main" id="{87DE1344-F6BD-4702-9558-017857E485EB}"/>
              </a:ext>
            </a:extLst>
          </p:cNvPr>
          <p:cNvSpPr txBox="1"/>
          <p:nvPr/>
        </p:nvSpPr>
        <p:spPr>
          <a:xfrm>
            <a:off x="2928898" y="6286153"/>
            <a:ext cx="7892809" cy="369332"/>
          </a:xfrm>
          <a:prstGeom prst="rect">
            <a:avLst/>
          </a:prstGeom>
          <a:noFill/>
        </p:spPr>
        <p:txBody>
          <a:bodyPr wrap="square" rtlCol="0">
            <a:spAutoFit/>
          </a:bodyPr>
          <a:lstStyle/>
          <a:p>
            <a:pPr algn="ctr"/>
            <a:r>
              <a:rPr lang="en-US" i="1" dirty="0"/>
              <a:t>Figure 14. Evaluation test sequence and type of data collected for one image pair.</a:t>
            </a:r>
            <a:endParaRPr lang="en-SG" i="1" dirty="0"/>
          </a:p>
        </p:txBody>
      </p:sp>
      <p:sp>
        <p:nvSpPr>
          <p:cNvPr id="16" name="TextBox 15">
            <a:extLst>
              <a:ext uri="{FF2B5EF4-FFF2-40B4-BE49-F238E27FC236}">
                <a16:creationId xmlns:a16="http://schemas.microsoft.com/office/drawing/2014/main" id="{4F4F3102-8E2D-4A88-96F5-B6FE8F75C082}"/>
              </a:ext>
            </a:extLst>
          </p:cNvPr>
          <p:cNvSpPr txBox="1"/>
          <p:nvPr/>
        </p:nvSpPr>
        <p:spPr>
          <a:xfrm>
            <a:off x="779303" y="1516220"/>
            <a:ext cx="6096000" cy="461665"/>
          </a:xfrm>
          <a:prstGeom prst="rect">
            <a:avLst/>
          </a:prstGeom>
          <a:noFill/>
        </p:spPr>
        <p:txBody>
          <a:bodyPr wrap="square">
            <a:spAutoFit/>
          </a:bodyPr>
          <a:lstStyle/>
          <a:p>
            <a:pPr marL="0" indent="0">
              <a:buNone/>
            </a:pPr>
            <a:r>
              <a:rPr lang="en-US" sz="2400" b="1" dirty="0"/>
              <a:t>Test Sequence:</a:t>
            </a:r>
          </a:p>
        </p:txBody>
      </p:sp>
      <p:sp>
        <p:nvSpPr>
          <p:cNvPr id="2" name="Rectangle: Rounded Corners 1">
            <a:extLst>
              <a:ext uri="{FF2B5EF4-FFF2-40B4-BE49-F238E27FC236}">
                <a16:creationId xmlns:a16="http://schemas.microsoft.com/office/drawing/2014/main" id="{3E937173-D026-424D-A276-CCC40BFCE0DD}"/>
              </a:ext>
            </a:extLst>
          </p:cNvPr>
          <p:cNvSpPr/>
          <p:nvPr/>
        </p:nvSpPr>
        <p:spPr>
          <a:xfrm>
            <a:off x="3571875" y="1649530"/>
            <a:ext cx="1914525" cy="32835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Rounded Corners 10">
            <a:extLst>
              <a:ext uri="{FF2B5EF4-FFF2-40B4-BE49-F238E27FC236}">
                <a16:creationId xmlns:a16="http://schemas.microsoft.com/office/drawing/2014/main" id="{2893AC60-D4AB-429A-BF39-21158E6415CF}"/>
              </a:ext>
            </a:extLst>
          </p:cNvPr>
          <p:cNvSpPr/>
          <p:nvPr/>
        </p:nvSpPr>
        <p:spPr>
          <a:xfrm>
            <a:off x="7468088" y="1660116"/>
            <a:ext cx="638175" cy="32835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Rounded Corners 11">
            <a:extLst>
              <a:ext uri="{FF2B5EF4-FFF2-40B4-BE49-F238E27FC236}">
                <a16:creationId xmlns:a16="http://schemas.microsoft.com/office/drawing/2014/main" id="{7BC90B7A-BB63-4306-B0F5-AD8838AFD29A}"/>
              </a:ext>
            </a:extLst>
          </p:cNvPr>
          <p:cNvSpPr/>
          <p:nvPr/>
        </p:nvSpPr>
        <p:spPr>
          <a:xfrm>
            <a:off x="3483980" y="2006227"/>
            <a:ext cx="3229336" cy="149556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Rounded Corners 12">
            <a:extLst>
              <a:ext uri="{FF2B5EF4-FFF2-40B4-BE49-F238E27FC236}">
                <a16:creationId xmlns:a16="http://schemas.microsoft.com/office/drawing/2014/main" id="{61684309-122A-4D64-8762-FCF7FABD1C3B}"/>
              </a:ext>
            </a:extLst>
          </p:cNvPr>
          <p:cNvSpPr/>
          <p:nvPr/>
        </p:nvSpPr>
        <p:spPr>
          <a:xfrm>
            <a:off x="6852094" y="2017802"/>
            <a:ext cx="3229336" cy="1495565"/>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Rounded Corners 14">
            <a:extLst>
              <a:ext uri="{FF2B5EF4-FFF2-40B4-BE49-F238E27FC236}">
                <a16:creationId xmlns:a16="http://schemas.microsoft.com/office/drawing/2014/main" id="{0BB01AC8-DFB5-4A40-8357-38CB15C3EACF}"/>
              </a:ext>
            </a:extLst>
          </p:cNvPr>
          <p:cNvSpPr/>
          <p:nvPr/>
        </p:nvSpPr>
        <p:spPr>
          <a:xfrm>
            <a:off x="3502368" y="3909931"/>
            <a:ext cx="6597450" cy="2015234"/>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883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13AB7-9C8D-465F-81DC-44DD2D291B44}"/>
              </a:ext>
            </a:extLst>
          </p:cNvPr>
          <p:cNvSpPr>
            <a:spLocks noGrp="1"/>
          </p:cNvSpPr>
          <p:nvPr>
            <p:ph type="sldNum" sz="quarter" idx="12"/>
          </p:nvPr>
        </p:nvSpPr>
        <p:spPr/>
        <p:txBody>
          <a:bodyPr/>
          <a:lstStyle/>
          <a:p>
            <a:fld id="{459A2958-80F3-4CB4-8669-AAD9B9B03EB4}" type="slidenum">
              <a:rPr lang="en-SG" smtClean="0"/>
              <a:t>36</a:t>
            </a:fld>
            <a:endParaRPr lang="en-SG"/>
          </a:p>
        </p:txBody>
      </p:sp>
      <p:sp>
        <p:nvSpPr>
          <p:cNvPr id="5" name="Title 1">
            <a:extLst>
              <a:ext uri="{FF2B5EF4-FFF2-40B4-BE49-F238E27FC236}">
                <a16:creationId xmlns:a16="http://schemas.microsoft.com/office/drawing/2014/main" id="{8A98B7C8-2797-4250-98F3-4E14DB914AE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2. Evaluation Testing</a:t>
            </a:r>
            <a:endParaRPr lang="en-SG" dirty="0">
              <a:latin typeface="+mn-lt"/>
            </a:endParaRPr>
          </a:p>
        </p:txBody>
      </p:sp>
      <p:cxnSp>
        <p:nvCxnSpPr>
          <p:cNvPr id="6" name="Straight Connector 5">
            <a:extLst>
              <a:ext uri="{FF2B5EF4-FFF2-40B4-BE49-F238E27FC236}">
                <a16:creationId xmlns:a16="http://schemas.microsoft.com/office/drawing/2014/main" id="{EA7C53E5-8D5D-47B5-9B25-5317EEF4A7F3}"/>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2C0007-9CCF-49FB-952B-40D52007F601}"/>
              </a:ext>
            </a:extLst>
          </p:cNvPr>
          <p:cNvSpPr/>
          <p:nvPr/>
        </p:nvSpPr>
        <p:spPr>
          <a:xfrm>
            <a:off x="5874947" y="82014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2" descr="National University Of Singapore (NUS) – Logos Download">
            <a:extLst>
              <a:ext uri="{FF2B5EF4-FFF2-40B4-BE49-F238E27FC236}">
                <a16:creationId xmlns:a16="http://schemas.microsoft.com/office/drawing/2014/main" id="{6092C86A-78EF-445C-9F57-4C024F24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2F28E9D-37E1-43F0-85B3-8CEA73FA4A0E}"/>
              </a:ext>
            </a:extLst>
          </p:cNvPr>
          <p:cNvSpPr txBox="1"/>
          <p:nvPr/>
        </p:nvSpPr>
        <p:spPr>
          <a:xfrm>
            <a:off x="838200" y="1515541"/>
            <a:ext cx="6552570" cy="5030608"/>
          </a:xfrm>
          <a:prstGeom prst="rect">
            <a:avLst/>
          </a:prstGeom>
          <a:noFill/>
        </p:spPr>
        <p:txBody>
          <a:bodyPr wrap="square">
            <a:spAutoFit/>
          </a:bodyPr>
          <a:lstStyle/>
          <a:p>
            <a:pPr marL="0" indent="0">
              <a:buNone/>
            </a:pPr>
            <a:r>
              <a:rPr lang="en-US" sz="2400" b="1" dirty="0"/>
              <a:t>Performance Indicators:</a:t>
            </a:r>
          </a:p>
          <a:p>
            <a:pPr marL="457200" indent="-457200">
              <a:lnSpc>
                <a:spcPct val="150000"/>
              </a:lnSpc>
              <a:buFont typeface="+mj-lt"/>
              <a:buAutoNum type="arabicPeriod"/>
            </a:pPr>
            <a:r>
              <a:rPr lang="en-US" sz="2000" b="1" dirty="0"/>
              <a:t>Feature-detection-description timing per point</a:t>
            </a:r>
          </a:p>
          <a:p>
            <a:pPr marL="914400" lvl="1" indent="-457200">
              <a:lnSpc>
                <a:spcPct val="150000"/>
              </a:lnSpc>
              <a:buFont typeface="Arial" panose="020B0604020202020204" pitchFamily="34" charset="0"/>
              <a:buChar char="•"/>
            </a:pPr>
            <a:r>
              <a:rPr lang="en-US" sz="2000" dirty="0"/>
              <a:t>Assesses the computational efficiency of the FDD algorithm</a:t>
            </a:r>
          </a:p>
          <a:p>
            <a:pPr marL="457200" indent="-457200">
              <a:lnSpc>
                <a:spcPct val="150000"/>
              </a:lnSpc>
              <a:buFont typeface="+mj-lt"/>
              <a:buAutoNum type="arabicPeriod"/>
            </a:pPr>
            <a:r>
              <a:rPr lang="en-US" sz="2000" b="1" dirty="0"/>
              <a:t>Number of inlier matches against applied transformation</a:t>
            </a:r>
          </a:p>
          <a:p>
            <a:pPr marL="914400" lvl="1" indent="-457200">
              <a:lnSpc>
                <a:spcPct val="150000"/>
              </a:lnSpc>
              <a:buFont typeface="Arial" panose="020B0604020202020204" pitchFamily="34" charset="0"/>
              <a:buChar char="•"/>
            </a:pPr>
            <a:r>
              <a:rPr lang="en-US" sz="2000" dirty="0"/>
              <a:t>Assesses the stability and robustness of the features generated w.r.t rotation and scaling</a:t>
            </a:r>
          </a:p>
          <a:p>
            <a:pPr marL="457200" indent="-457200">
              <a:lnSpc>
                <a:spcPct val="150000"/>
              </a:lnSpc>
              <a:buFont typeface="+mj-lt"/>
              <a:buAutoNum type="arabicPeriod"/>
            </a:pPr>
            <a:r>
              <a:rPr lang="en-US" sz="2000" b="1" dirty="0"/>
              <a:t>Success Rate</a:t>
            </a:r>
          </a:p>
          <a:p>
            <a:pPr marL="914400" lvl="1" indent="-457200">
              <a:lnSpc>
                <a:spcPct val="150000"/>
              </a:lnSpc>
              <a:buFont typeface="Arial" panose="020B0604020202020204" pitchFamily="34" charset="0"/>
              <a:buChar char="•"/>
            </a:pPr>
            <a:r>
              <a:rPr lang="en-US" sz="2000" dirty="0"/>
              <a:t>Assesses the likelihood of a successful homography estimation</a:t>
            </a:r>
          </a:p>
        </p:txBody>
      </p:sp>
      <p:pic>
        <p:nvPicPr>
          <p:cNvPr id="12" name="Picture 11">
            <a:extLst>
              <a:ext uri="{FF2B5EF4-FFF2-40B4-BE49-F238E27FC236}">
                <a16:creationId xmlns:a16="http://schemas.microsoft.com/office/drawing/2014/main" id="{D0BA1B6B-66A6-49B8-8B67-B3BCA054CD91}"/>
              </a:ext>
            </a:extLst>
          </p:cNvPr>
          <p:cNvPicPr>
            <a:picLocks noChangeAspect="1"/>
          </p:cNvPicPr>
          <p:nvPr/>
        </p:nvPicPr>
        <p:blipFill rotWithShape="1">
          <a:blip r:embed="rId4"/>
          <a:srcRect t="1" r="1153" b="1102"/>
          <a:stretch/>
        </p:blipFill>
        <p:spPr>
          <a:xfrm>
            <a:off x="7538723" y="1748555"/>
            <a:ext cx="3210558" cy="4022326"/>
          </a:xfrm>
          <a:prstGeom prst="rect">
            <a:avLst/>
          </a:prstGeom>
          <a:ln>
            <a:solidFill>
              <a:schemeClr val="tx1"/>
            </a:solidFill>
          </a:ln>
        </p:spPr>
      </p:pic>
      <p:sp>
        <p:nvSpPr>
          <p:cNvPr id="14" name="TextBox 13">
            <a:extLst>
              <a:ext uri="{FF2B5EF4-FFF2-40B4-BE49-F238E27FC236}">
                <a16:creationId xmlns:a16="http://schemas.microsoft.com/office/drawing/2014/main" id="{10D61831-DF76-4DAA-9F13-E90B60B2C5A1}"/>
              </a:ext>
            </a:extLst>
          </p:cNvPr>
          <p:cNvSpPr txBox="1"/>
          <p:nvPr/>
        </p:nvSpPr>
        <p:spPr>
          <a:xfrm>
            <a:off x="7082157" y="5849110"/>
            <a:ext cx="4123690" cy="646331"/>
          </a:xfrm>
          <a:prstGeom prst="rect">
            <a:avLst/>
          </a:prstGeom>
          <a:noFill/>
        </p:spPr>
        <p:txBody>
          <a:bodyPr wrap="square" rtlCol="0">
            <a:spAutoFit/>
          </a:bodyPr>
          <a:lstStyle/>
          <a:p>
            <a:pPr algn="ctr"/>
            <a:r>
              <a:rPr lang="en-US" i="1" dirty="0"/>
              <a:t>Figure 15. (Top) Example of a successful merge and (Bottom) a failed merge.</a:t>
            </a:r>
            <a:endParaRPr lang="en-SG" i="1" dirty="0"/>
          </a:p>
        </p:txBody>
      </p:sp>
    </p:spTree>
    <p:extLst>
      <p:ext uri="{BB962C8B-B14F-4D97-AF65-F5344CB8AC3E}">
        <p14:creationId xmlns:p14="http://schemas.microsoft.com/office/powerpoint/2010/main" val="400688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E51243-64CD-4048-BA2F-A1152E980BB6}"/>
              </a:ext>
            </a:extLst>
          </p:cNvPr>
          <p:cNvSpPr>
            <a:spLocks noGrp="1"/>
          </p:cNvSpPr>
          <p:nvPr>
            <p:ph type="sldNum" sz="quarter" idx="12"/>
          </p:nvPr>
        </p:nvSpPr>
        <p:spPr/>
        <p:txBody>
          <a:bodyPr/>
          <a:lstStyle/>
          <a:p>
            <a:fld id="{459A2958-80F3-4CB4-8669-AAD9B9B03EB4}" type="slidenum">
              <a:rPr lang="en-SG" smtClean="0"/>
              <a:t>37</a:t>
            </a:fld>
            <a:endParaRPr lang="en-SG"/>
          </a:p>
        </p:txBody>
      </p:sp>
      <p:pic>
        <p:nvPicPr>
          <p:cNvPr id="5" name="Picture 2" descr="National University Of Singapore (NUS) – Logos Download">
            <a:extLst>
              <a:ext uri="{FF2B5EF4-FFF2-40B4-BE49-F238E27FC236}">
                <a16:creationId xmlns:a16="http://schemas.microsoft.com/office/drawing/2014/main" id="{2064D7C2-CD67-40EC-9025-23E43F940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finite division | Motion graphics inspiration, Abstract graphic design,  Motion design">
            <a:extLst>
              <a:ext uri="{FF2B5EF4-FFF2-40B4-BE49-F238E27FC236}">
                <a16:creationId xmlns:a16="http://schemas.microsoft.com/office/drawing/2014/main" id="{4560DA30-3E1D-4DFA-B2AE-44F848986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1114" y="544010"/>
            <a:ext cx="6809772" cy="5107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6971C55-B7B2-4444-9354-F53E7246BBC8}"/>
              </a:ext>
            </a:extLst>
          </p:cNvPr>
          <p:cNvSpPr txBox="1"/>
          <p:nvPr/>
        </p:nvSpPr>
        <p:spPr>
          <a:xfrm>
            <a:off x="4977113" y="4757195"/>
            <a:ext cx="2893671" cy="646331"/>
          </a:xfrm>
          <a:prstGeom prst="rect">
            <a:avLst/>
          </a:prstGeom>
          <a:noFill/>
        </p:spPr>
        <p:txBody>
          <a:bodyPr wrap="square" rtlCol="0">
            <a:spAutoFit/>
          </a:bodyPr>
          <a:lstStyle/>
          <a:p>
            <a:r>
              <a:rPr lang="en-SG" sz="3600" dirty="0">
                <a:latin typeface="Agency FB" panose="020B0503020202020204" pitchFamily="34" charset="0"/>
              </a:rPr>
              <a:t>Executing tests …</a:t>
            </a:r>
          </a:p>
        </p:txBody>
      </p:sp>
    </p:spTree>
    <p:extLst>
      <p:ext uri="{BB962C8B-B14F-4D97-AF65-F5344CB8AC3E}">
        <p14:creationId xmlns:p14="http://schemas.microsoft.com/office/powerpoint/2010/main" val="3409838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13AB7-9C8D-465F-81DC-44DD2D291B44}"/>
              </a:ext>
            </a:extLst>
          </p:cNvPr>
          <p:cNvSpPr>
            <a:spLocks noGrp="1"/>
          </p:cNvSpPr>
          <p:nvPr>
            <p:ph type="sldNum" sz="quarter" idx="12"/>
          </p:nvPr>
        </p:nvSpPr>
        <p:spPr/>
        <p:txBody>
          <a:bodyPr/>
          <a:lstStyle/>
          <a:p>
            <a:fld id="{459A2958-80F3-4CB4-8669-AAD9B9B03EB4}" type="slidenum">
              <a:rPr lang="en-SG" smtClean="0"/>
              <a:t>38</a:t>
            </a:fld>
            <a:endParaRPr lang="en-SG"/>
          </a:p>
        </p:txBody>
      </p:sp>
      <p:sp>
        <p:nvSpPr>
          <p:cNvPr id="5" name="Title 1">
            <a:extLst>
              <a:ext uri="{FF2B5EF4-FFF2-40B4-BE49-F238E27FC236}">
                <a16:creationId xmlns:a16="http://schemas.microsoft.com/office/drawing/2014/main" id="{8A98B7C8-2797-4250-98F3-4E14DB914AEE}"/>
              </a:ext>
            </a:extLst>
          </p:cNvPr>
          <p:cNvSpPr txBox="1">
            <a:spLocks/>
          </p:cNvSpPr>
          <p:nvPr/>
        </p:nvSpPr>
        <p:spPr>
          <a:xfrm>
            <a:off x="343270" y="3368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2. Evaluation Testing</a:t>
            </a:r>
            <a:endParaRPr lang="en-SG" dirty="0">
              <a:latin typeface="+mn-lt"/>
            </a:endParaRPr>
          </a:p>
        </p:txBody>
      </p:sp>
      <p:cxnSp>
        <p:nvCxnSpPr>
          <p:cNvPr id="6" name="Straight Connector 5">
            <a:extLst>
              <a:ext uri="{FF2B5EF4-FFF2-40B4-BE49-F238E27FC236}">
                <a16:creationId xmlns:a16="http://schemas.microsoft.com/office/drawing/2014/main" id="{EA7C53E5-8D5D-47B5-9B25-5317EEF4A7F3}"/>
              </a:ext>
            </a:extLst>
          </p:cNvPr>
          <p:cNvCxnSpPr>
            <a:cxnSpLocks/>
          </p:cNvCxnSpPr>
          <p:nvPr/>
        </p:nvCxnSpPr>
        <p:spPr>
          <a:xfrm>
            <a:off x="335280" y="139905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2C0007-9CCF-49FB-952B-40D52007F601}"/>
              </a:ext>
            </a:extLst>
          </p:cNvPr>
          <p:cNvSpPr/>
          <p:nvPr/>
        </p:nvSpPr>
        <p:spPr>
          <a:xfrm>
            <a:off x="5398733" y="825229"/>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2" descr="National University Of Singapore (NUS) – Logos Download">
            <a:extLst>
              <a:ext uri="{FF2B5EF4-FFF2-40B4-BE49-F238E27FC236}">
                <a16:creationId xmlns:a16="http://schemas.microsoft.com/office/drawing/2014/main" id="{6092C86A-78EF-445C-9F57-4C024F24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2F28E9D-37E1-43F0-85B3-8CEA73FA4A0E}"/>
              </a:ext>
            </a:extLst>
          </p:cNvPr>
          <p:cNvSpPr txBox="1"/>
          <p:nvPr/>
        </p:nvSpPr>
        <p:spPr>
          <a:xfrm>
            <a:off x="343270" y="1524286"/>
            <a:ext cx="10012680" cy="1200329"/>
          </a:xfrm>
          <a:prstGeom prst="rect">
            <a:avLst/>
          </a:prstGeom>
          <a:noFill/>
        </p:spPr>
        <p:txBody>
          <a:bodyPr wrap="square">
            <a:spAutoFit/>
          </a:bodyPr>
          <a:lstStyle/>
          <a:p>
            <a:pPr marL="0" indent="0">
              <a:buNone/>
            </a:pPr>
            <a:r>
              <a:rPr lang="en-US" sz="2400" b="1" dirty="0"/>
              <a:t>Observations: </a:t>
            </a:r>
            <a:r>
              <a:rPr lang="en-US" sz="2400" u="sng" dirty="0"/>
              <a:t>Feature-Detection-Description Timing per Point</a:t>
            </a:r>
          </a:p>
          <a:p>
            <a:pPr marL="0" indent="0">
              <a:buNone/>
            </a:pPr>
            <a:endParaRPr lang="en-US" sz="2400" u="sng" dirty="0"/>
          </a:p>
          <a:p>
            <a:pPr marL="342900" indent="-342900">
              <a:buFont typeface="Arial" panose="020B0604020202020204" pitchFamily="34" charset="0"/>
              <a:buChar char="•"/>
            </a:pPr>
            <a:endParaRPr lang="en-US" sz="2400" u="sng" dirty="0"/>
          </a:p>
        </p:txBody>
      </p:sp>
      <p:pic>
        <p:nvPicPr>
          <p:cNvPr id="14" name="Picture 13">
            <a:extLst>
              <a:ext uri="{FF2B5EF4-FFF2-40B4-BE49-F238E27FC236}">
                <a16:creationId xmlns:a16="http://schemas.microsoft.com/office/drawing/2014/main" id="{D597D698-0558-49AB-AFFB-21695221460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415" y="2271624"/>
            <a:ext cx="5064023" cy="2054491"/>
          </a:xfrm>
          <a:prstGeom prst="rect">
            <a:avLst/>
          </a:prstGeom>
          <a:noFill/>
          <a:ln>
            <a:solidFill>
              <a:schemeClr val="tx1"/>
            </a:solidFill>
          </a:ln>
        </p:spPr>
      </p:pic>
      <p:sp>
        <p:nvSpPr>
          <p:cNvPr id="20" name="TextBox 19">
            <a:extLst>
              <a:ext uri="{FF2B5EF4-FFF2-40B4-BE49-F238E27FC236}">
                <a16:creationId xmlns:a16="http://schemas.microsoft.com/office/drawing/2014/main" id="{D2D48ED5-5284-44FE-ABDD-1F621EC2957C}"/>
              </a:ext>
            </a:extLst>
          </p:cNvPr>
          <p:cNvSpPr txBox="1"/>
          <p:nvPr/>
        </p:nvSpPr>
        <p:spPr>
          <a:xfrm>
            <a:off x="6686955" y="4461087"/>
            <a:ext cx="5442942" cy="646331"/>
          </a:xfrm>
          <a:prstGeom prst="rect">
            <a:avLst/>
          </a:prstGeom>
          <a:noFill/>
        </p:spPr>
        <p:txBody>
          <a:bodyPr wrap="square" rtlCol="0">
            <a:spAutoFit/>
          </a:bodyPr>
          <a:lstStyle/>
          <a:p>
            <a:pPr algn="ctr"/>
            <a:r>
              <a:rPr lang="en-US" i="1" dirty="0"/>
              <a:t>Figure 16. Sample of mean feature-detection-description timing per point for each algorithm for image pair 1.</a:t>
            </a:r>
            <a:endParaRPr lang="en-SG" i="1" dirty="0"/>
          </a:p>
        </p:txBody>
      </p:sp>
      <p:sp>
        <p:nvSpPr>
          <p:cNvPr id="2" name="TextBox 1">
            <a:extLst>
              <a:ext uri="{FF2B5EF4-FFF2-40B4-BE49-F238E27FC236}">
                <a16:creationId xmlns:a16="http://schemas.microsoft.com/office/drawing/2014/main" id="{151E549E-3FAD-4FFB-A7F1-3BC7B9E3BB1C}"/>
              </a:ext>
            </a:extLst>
          </p:cNvPr>
          <p:cNvSpPr txBox="1"/>
          <p:nvPr/>
        </p:nvSpPr>
        <p:spPr>
          <a:xfrm>
            <a:off x="343270" y="2066143"/>
            <a:ext cx="5974081" cy="235295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SG" sz="2000" b="1" u="sng" dirty="0"/>
              <a:t>ORB</a:t>
            </a:r>
            <a:r>
              <a:rPr lang="en-SG" sz="2000" dirty="0"/>
              <a:t> and </a:t>
            </a:r>
            <a:r>
              <a:rPr lang="en-SG" sz="2000" b="1" u="sng" dirty="0"/>
              <a:t>BRISK</a:t>
            </a:r>
            <a:r>
              <a:rPr lang="en-SG" sz="2000" dirty="0"/>
              <a:t> consistently had the fastest timings across all image pairs due to its binary approach to the description</a:t>
            </a:r>
          </a:p>
          <a:p>
            <a:pPr marL="285750" indent="-285750" algn="just">
              <a:lnSpc>
                <a:spcPct val="150000"/>
              </a:lnSpc>
              <a:buFont typeface="Arial" panose="020B0604020202020204" pitchFamily="34" charset="0"/>
              <a:buChar char="•"/>
            </a:pPr>
            <a:r>
              <a:rPr lang="en-SG" sz="2000" b="1" u="sng" dirty="0"/>
              <a:t>KAZE</a:t>
            </a:r>
            <a:r>
              <a:rPr lang="en-SG" sz="2000" dirty="0"/>
              <a:t> and </a:t>
            </a:r>
            <a:r>
              <a:rPr lang="en-SG" sz="2000" b="1" u="sng" dirty="0"/>
              <a:t>SIFT-ContextDesc</a:t>
            </a:r>
            <a:r>
              <a:rPr lang="en-SG" sz="2000" dirty="0"/>
              <a:t> were the slowest of their respective variants</a:t>
            </a:r>
          </a:p>
        </p:txBody>
      </p:sp>
      <p:sp>
        <p:nvSpPr>
          <p:cNvPr id="13" name="TextBox 12">
            <a:extLst>
              <a:ext uri="{FF2B5EF4-FFF2-40B4-BE49-F238E27FC236}">
                <a16:creationId xmlns:a16="http://schemas.microsoft.com/office/drawing/2014/main" id="{EE388E63-D12A-4DD5-AA44-57AD3C5EF1B2}"/>
              </a:ext>
            </a:extLst>
          </p:cNvPr>
          <p:cNvSpPr txBox="1"/>
          <p:nvPr/>
        </p:nvSpPr>
        <p:spPr>
          <a:xfrm>
            <a:off x="1017191" y="5365666"/>
            <a:ext cx="10600319" cy="830997"/>
          </a:xfrm>
          <a:prstGeom prst="rect">
            <a:avLst/>
          </a:prstGeom>
          <a:noFill/>
          <a:ln>
            <a:solidFill>
              <a:schemeClr val="tx1"/>
            </a:solidFill>
          </a:ln>
        </p:spPr>
        <p:txBody>
          <a:bodyPr wrap="square">
            <a:spAutoFit/>
          </a:bodyPr>
          <a:lstStyle/>
          <a:p>
            <a:pPr algn="ctr"/>
            <a:r>
              <a:rPr lang="en-SG" sz="2400" b="1" dirty="0"/>
              <a:t>Overall Speed Rank: </a:t>
            </a:r>
          </a:p>
          <a:p>
            <a:pPr algn="ctr"/>
            <a:r>
              <a:rPr lang="en-SG" sz="2400" u="sng" dirty="0"/>
              <a:t>ORB</a:t>
            </a:r>
            <a:r>
              <a:rPr lang="en-SG" sz="2400" dirty="0"/>
              <a:t> &gt; </a:t>
            </a:r>
            <a:r>
              <a:rPr lang="en-SG" sz="2400" u="sng" dirty="0"/>
              <a:t>BRISK</a:t>
            </a:r>
            <a:r>
              <a:rPr lang="en-SG" sz="2400" dirty="0"/>
              <a:t> &gt; </a:t>
            </a:r>
            <a:r>
              <a:rPr lang="en-SG" sz="2400" u="sng" dirty="0"/>
              <a:t>SURF</a:t>
            </a:r>
            <a:r>
              <a:rPr lang="en-SG" sz="2400" dirty="0"/>
              <a:t> &gt; </a:t>
            </a:r>
            <a:r>
              <a:rPr lang="en-SG" sz="2400" u="sng" dirty="0"/>
              <a:t>AKAZE</a:t>
            </a:r>
            <a:r>
              <a:rPr lang="en-SG" sz="2400" dirty="0"/>
              <a:t> &gt; </a:t>
            </a:r>
            <a:r>
              <a:rPr lang="en-SG" sz="2400" u="sng" dirty="0"/>
              <a:t>SIFT</a:t>
            </a:r>
            <a:r>
              <a:rPr lang="en-SG" sz="2400" dirty="0"/>
              <a:t> &gt; </a:t>
            </a:r>
            <a:r>
              <a:rPr lang="en-SG" sz="2400" u="sng" dirty="0"/>
              <a:t>KAZE</a:t>
            </a:r>
            <a:r>
              <a:rPr lang="en-SG" sz="2400" dirty="0"/>
              <a:t> &gt; </a:t>
            </a:r>
            <a:r>
              <a:rPr lang="en-SG" sz="2400" u="sng" dirty="0"/>
              <a:t>SIFT-GeoDesc</a:t>
            </a:r>
            <a:r>
              <a:rPr lang="en-SG" sz="2400" dirty="0"/>
              <a:t> &gt; </a:t>
            </a:r>
            <a:r>
              <a:rPr lang="en-SG" sz="2400" u="sng" dirty="0"/>
              <a:t>SIFT-ContextDesc</a:t>
            </a:r>
          </a:p>
        </p:txBody>
      </p:sp>
    </p:spTree>
    <p:extLst>
      <p:ext uri="{BB962C8B-B14F-4D97-AF65-F5344CB8AC3E}">
        <p14:creationId xmlns:p14="http://schemas.microsoft.com/office/powerpoint/2010/main" val="3927350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13AB7-9C8D-465F-81DC-44DD2D291B44}"/>
              </a:ext>
            </a:extLst>
          </p:cNvPr>
          <p:cNvSpPr>
            <a:spLocks noGrp="1"/>
          </p:cNvSpPr>
          <p:nvPr>
            <p:ph type="sldNum" sz="quarter" idx="12"/>
          </p:nvPr>
        </p:nvSpPr>
        <p:spPr>
          <a:xfrm>
            <a:off x="8122920" y="6305550"/>
            <a:ext cx="2743200" cy="365125"/>
          </a:xfrm>
        </p:spPr>
        <p:txBody>
          <a:bodyPr/>
          <a:lstStyle/>
          <a:p>
            <a:fld id="{459A2958-80F3-4CB4-8669-AAD9B9B03EB4}" type="slidenum">
              <a:rPr lang="en-SG" smtClean="0"/>
              <a:t>39</a:t>
            </a:fld>
            <a:endParaRPr lang="en-SG"/>
          </a:p>
        </p:txBody>
      </p:sp>
      <p:sp>
        <p:nvSpPr>
          <p:cNvPr id="5" name="Title 1">
            <a:extLst>
              <a:ext uri="{FF2B5EF4-FFF2-40B4-BE49-F238E27FC236}">
                <a16:creationId xmlns:a16="http://schemas.microsoft.com/office/drawing/2014/main" id="{8A98B7C8-2797-4250-98F3-4E14DB914AEE}"/>
              </a:ext>
            </a:extLst>
          </p:cNvPr>
          <p:cNvSpPr txBox="1">
            <a:spLocks/>
          </p:cNvSpPr>
          <p:nvPr/>
        </p:nvSpPr>
        <p:spPr>
          <a:xfrm>
            <a:off x="350520" y="565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2. Evaluation Testing</a:t>
            </a:r>
            <a:endParaRPr lang="en-SG" dirty="0">
              <a:latin typeface="+mn-lt"/>
            </a:endParaRPr>
          </a:p>
        </p:txBody>
      </p:sp>
      <p:cxnSp>
        <p:nvCxnSpPr>
          <p:cNvPr id="6" name="Straight Connector 5">
            <a:extLst>
              <a:ext uri="{FF2B5EF4-FFF2-40B4-BE49-F238E27FC236}">
                <a16:creationId xmlns:a16="http://schemas.microsoft.com/office/drawing/2014/main" id="{EA7C53E5-8D5D-47B5-9B25-5317EEF4A7F3}"/>
              </a:ext>
            </a:extLst>
          </p:cNvPr>
          <p:cNvCxnSpPr>
            <a:cxnSpLocks/>
          </p:cNvCxnSpPr>
          <p:nvPr/>
        </p:nvCxnSpPr>
        <p:spPr>
          <a:xfrm>
            <a:off x="350520" y="107633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2C0007-9CCF-49FB-952B-40D52007F601}"/>
              </a:ext>
            </a:extLst>
          </p:cNvPr>
          <p:cNvSpPr/>
          <p:nvPr/>
        </p:nvSpPr>
        <p:spPr>
          <a:xfrm>
            <a:off x="5387267" y="51156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2" descr="National University Of Singapore (NUS) – Logos Download">
            <a:extLst>
              <a:ext uri="{FF2B5EF4-FFF2-40B4-BE49-F238E27FC236}">
                <a16:creationId xmlns:a16="http://schemas.microsoft.com/office/drawing/2014/main" id="{6092C86A-78EF-445C-9F57-4C024F24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2362" y="266095"/>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2F28E9D-37E1-43F0-85B3-8CEA73FA4A0E}"/>
              </a:ext>
            </a:extLst>
          </p:cNvPr>
          <p:cNvSpPr txBox="1"/>
          <p:nvPr/>
        </p:nvSpPr>
        <p:spPr>
          <a:xfrm>
            <a:off x="350520" y="1126634"/>
            <a:ext cx="10012680" cy="1938992"/>
          </a:xfrm>
          <a:prstGeom prst="rect">
            <a:avLst/>
          </a:prstGeom>
          <a:noFill/>
        </p:spPr>
        <p:txBody>
          <a:bodyPr wrap="square">
            <a:spAutoFit/>
          </a:bodyPr>
          <a:lstStyle/>
          <a:p>
            <a:pPr marL="0" indent="0">
              <a:buNone/>
            </a:pPr>
            <a:r>
              <a:rPr lang="en-US" sz="2400" b="1" dirty="0"/>
              <a:t>Observations: </a:t>
            </a:r>
            <a:r>
              <a:rPr lang="en-US" sz="2400" u="sng" dirty="0"/>
              <a:t>Number of Inlier Matches against Applied Transformation</a:t>
            </a:r>
          </a:p>
          <a:p>
            <a:pPr marL="0" indent="0">
              <a:buNone/>
            </a:pPr>
            <a:endParaRPr lang="en-US" sz="2400" u="sng" dirty="0"/>
          </a:p>
          <a:p>
            <a:pPr marL="0" indent="0">
              <a:buNone/>
            </a:pPr>
            <a:endParaRPr lang="en-US" sz="2400" u="sng" dirty="0"/>
          </a:p>
          <a:p>
            <a:pPr marL="0" indent="0">
              <a:buNone/>
            </a:pPr>
            <a:endParaRPr lang="en-US" sz="2400" u="sng" dirty="0"/>
          </a:p>
          <a:p>
            <a:pPr marL="342900" indent="-342900">
              <a:buFont typeface="Arial" panose="020B0604020202020204" pitchFamily="34" charset="0"/>
              <a:buChar char="•"/>
            </a:pPr>
            <a:endParaRPr lang="en-US" sz="2400" u="sng" dirty="0"/>
          </a:p>
        </p:txBody>
      </p:sp>
      <p:sp>
        <p:nvSpPr>
          <p:cNvPr id="20" name="TextBox 19">
            <a:extLst>
              <a:ext uri="{FF2B5EF4-FFF2-40B4-BE49-F238E27FC236}">
                <a16:creationId xmlns:a16="http://schemas.microsoft.com/office/drawing/2014/main" id="{D2D48ED5-5284-44FE-ABDD-1F621EC2957C}"/>
              </a:ext>
            </a:extLst>
          </p:cNvPr>
          <p:cNvSpPr txBox="1"/>
          <p:nvPr/>
        </p:nvSpPr>
        <p:spPr>
          <a:xfrm>
            <a:off x="1923733" y="6098797"/>
            <a:ext cx="7922015" cy="646331"/>
          </a:xfrm>
          <a:prstGeom prst="rect">
            <a:avLst/>
          </a:prstGeom>
          <a:noFill/>
        </p:spPr>
        <p:txBody>
          <a:bodyPr wrap="square" rtlCol="0">
            <a:spAutoFit/>
          </a:bodyPr>
          <a:lstStyle/>
          <a:p>
            <a:pPr algn="ctr"/>
            <a:r>
              <a:rPr lang="en-US" i="1" dirty="0"/>
              <a:t>Figure 17. Sample of number of inlier matches against applied transformation (rotation and scaling) for each algorithm for image pair 2.</a:t>
            </a:r>
            <a:endParaRPr lang="en-SG" i="1" dirty="0"/>
          </a:p>
        </p:txBody>
      </p:sp>
      <p:grpSp>
        <p:nvGrpSpPr>
          <p:cNvPr id="2" name="Group 1">
            <a:extLst>
              <a:ext uri="{FF2B5EF4-FFF2-40B4-BE49-F238E27FC236}">
                <a16:creationId xmlns:a16="http://schemas.microsoft.com/office/drawing/2014/main" id="{CC911C3F-8852-4197-AA08-476D5D468DD2}"/>
              </a:ext>
            </a:extLst>
          </p:cNvPr>
          <p:cNvGrpSpPr/>
          <p:nvPr/>
        </p:nvGrpSpPr>
        <p:grpSpPr>
          <a:xfrm>
            <a:off x="1190129" y="1863911"/>
            <a:ext cx="9002233" cy="4228042"/>
            <a:chOff x="5385629" y="2086952"/>
            <a:chExt cx="6708431" cy="2977805"/>
          </a:xfrm>
        </p:grpSpPr>
        <p:pic>
          <p:nvPicPr>
            <p:cNvPr id="10" name="Picture 9" descr="Chart, line chart&#10;&#10;Description automatically generated">
              <a:extLst>
                <a:ext uri="{FF2B5EF4-FFF2-40B4-BE49-F238E27FC236}">
                  <a16:creationId xmlns:a16="http://schemas.microsoft.com/office/drawing/2014/main" id="{5B6CCCC4-46EC-49AE-81AC-4B77B4672D9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5629" y="2086952"/>
              <a:ext cx="3304533" cy="2974927"/>
            </a:xfrm>
            <a:prstGeom prst="rect">
              <a:avLst/>
            </a:prstGeom>
            <a:noFill/>
            <a:ln>
              <a:solidFill>
                <a:schemeClr val="tx1"/>
              </a:solidFill>
            </a:ln>
          </p:spPr>
        </p:pic>
        <p:pic>
          <p:nvPicPr>
            <p:cNvPr id="11" name="Picture 10" descr="Chart, line chart&#10;&#10;Description automatically generated">
              <a:extLst>
                <a:ext uri="{FF2B5EF4-FFF2-40B4-BE49-F238E27FC236}">
                  <a16:creationId xmlns:a16="http://schemas.microsoft.com/office/drawing/2014/main" id="{D400589E-556E-4038-9382-58CCA5DBF00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89528" y="2086952"/>
              <a:ext cx="3304532" cy="2977805"/>
            </a:xfrm>
            <a:prstGeom prst="rect">
              <a:avLst/>
            </a:prstGeom>
            <a:noFill/>
            <a:ln>
              <a:solidFill>
                <a:schemeClr val="tx1"/>
              </a:solidFill>
            </a:ln>
          </p:spPr>
        </p:pic>
      </p:grpSp>
      <p:sp>
        <p:nvSpPr>
          <p:cNvPr id="3" name="TextBox 2">
            <a:extLst>
              <a:ext uri="{FF2B5EF4-FFF2-40B4-BE49-F238E27FC236}">
                <a16:creationId xmlns:a16="http://schemas.microsoft.com/office/drawing/2014/main" id="{0FE16EB6-F90E-4593-82E8-0D00F2DAEAA8}"/>
              </a:ext>
            </a:extLst>
          </p:cNvPr>
          <p:cNvSpPr txBox="1"/>
          <p:nvPr/>
        </p:nvSpPr>
        <p:spPr>
          <a:xfrm>
            <a:off x="3541854" y="2540404"/>
            <a:ext cx="2082722" cy="338554"/>
          </a:xfrm>
          <a:prstGeom prst="rect">
            <a:avLst/>
          </a:prstGeom>
          <a:solidFill>
            <a:schemeClr val="tx1"/>
          </a:solidFill>
          <a:ln>
            <a:solidFill>
              <a:schemeClr val="tx1"/>
            </a:solidFill>
          </a:ln>
        </p:spPr>
        <p:txBody>
          <a:bodyPr wrap="square" rtlCol="0">
            <a:spAutoFit/>
          </a:bodyPr>
          <a:lstStyle/>
          <a:p>
            <a:pPr algn="ctr"/>
            <a:r>
              <a:rPr lang="en-SG" sz="1600" b="1" dirty="0">
                <a:solidFill>
                  <a:schemeClr val="bg1"/>
                </a:solidFill>
                <a:latin typeface="Consolas" panose="020B0609020204030204" pitchFamily="49" charset="0"/>
              </a:rPr>
              <a:t>Rotation Segment</a:t>
            </a:r>
          </a:p>
        </p:txBody>
      </p:sp>
      <p:sp>
        <p:nvSpPr>
          <p:cNvPr id="15" name="TextBox 14">
            <a:extLst>
              <a:ext uri="{FF2B5EF4-FFF2-40B4-BE49-F238E27FC236}">
                <a16:creationId xmlns:a16="http://schemas.microsoft.com/office/drawing/2014/main" id="{61CD116D-8A23-4BAB-BFFD-AD27ABEBC37A}"/>
              </a:ext>
            </a:extLst>
          </p:cNvPr>
          <p:cNvSpPr txBox="1"/>
          <p:nvPr/>
        </p:nvSpPr>
        <p:spPr>
          <a:xfrm>
            <a:off x="8377471" y="2572200"/>
            <a:ext cx="1814891" cy="338554"/>
          </a:xfrm>
          <a:prstGeom prst="rect">
            <a:avLst/>
          </a:prstGeom>
          <a:solidFill>
            <a:schemeClr val="tx1"/>
          </a:solidFill>
          <a:ln>
            <a:solidFill>
              <a:schemeClr val="tx1"/>
            </a:solidFill>
          </a:ln>
        </p:spPr>
        <p:txBody>
          <a:bodyPr wrap="square" rtlCol="0">
            <a:spAutoFit/>
          </a:bodyPr>
          <a:lstStyle/>
          <a:p>
            <a:pPr algn="ctr"/>
            <a:r>
              <a:rPr lang="en-SG" sz="1600" b="1" dirty="0">
                <a:solidFill>
                  <a:schemeClr val="bg1"/>
                </a:solidFill>
                <a:latin typeface="Consolas" panose="020B0609020204030204" pitchFamily="49" charset="0"/>
              </a:rPr>
              <a:t>Scale</a:t>
            </a:r>
            <a:r>
              <a:rPr lang="en-SG" sz="1600" b="1" dirty="0">
                <a:latin typeface="Consolas" panose="020B0609020204030204" pitchFamily="49" charset="0"/>
              </a:rPr>
              <a:t> </a:t>
            </a:r>
            <a:r>
              <a:rPr lang="en-SG" sz="1600" b="1" dirty="0">
                <a:solidFill>
                  <a:schemeClr val="bg1"/>
                </a:solidFill>
                <a:latin typeface="Consolas" panose="020B0609020204030204" pitchFamily="49" charset="0"/>
              </a:rPr>
              <a:t>Segment</a:t>
            </a:r>
          </a:p>
        </p:txBody>
      </p:sp>
    </p:spTree>
    <p:extLst>
      <p:ext uri="{BB962C8B-B14F-4D97-AF65-F5344CB8AC3E}">
        <p14:creationId xmlns:p14="http://schemas.microsoft.com/office/powerpoint/2010/main" val="283639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8C96848F-D86B-4C91-858F-94990362CB7C}"/>
              </a:ext>
            </a:extLst>
          </p:cNvPr>
          <p:cNvSpPr>
            <a:spLocks noGrp="1"/>
          </p:cNvSpPr>
          <p:nvPr>
            <p:ph type="sldNum" sz="quarter" idx="12"/>
          </p:nvPr>
        </p:nvSpPr>
        <p:spPr>
          <a:xfrm>
            <a:off x="8610600" y="6356350"/>
            <a:ext cx="2743200" cy="365125"/>
          </a:xfrm>
        </p:spPr>
        <p:txBody>
          <a:bodyPr/>
          <a:lstStyle/>
          <a:p>
            <a:fld id="{459A2958-80F3-4CB4-8669-AAD9B9B03EB4}" type="slidenum">
              <a:rPr lang="en-SG" smtClean="0"/>
              <a:t>4</a:t>
            </a:fld>
            <a:endParaRPr lang="en-SG" dirty="0"/>
          </a:p>
        </p:txBody>
      </p:sp>
      <p:cxnSp>
        <p:nvCxnSpPr>
          <p:cNvPr id="12" name="Straight Connector 11">
            <a:extLst>
              <a:ext uri="{FF2B5EF4-FFF2-40B4-BE49-F238E27FC236}">
                <a16:creationId xmlns:a16="http://schemas.microsoft.com/office/drawing/2014/main" id="{81A9A2F6-3368-451E-BB06-F614367B1677}"/>
              </a:ext>
            </a:extLst>
          </p:cNvPr>
          <p:cNvCxnSpPr>
            <a:cxnSpLocks/>
          </p:cNvCxnSpPr>
          <p:nvPr/>
        </p:nvCxnSpPr>
        <p:spPr>
          <a:xfrm>
            <a:off x="838200" y="1384917"/>
            <a:ext cx="110105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7AD37CA3-0212-4650-A309-1A5F3E82A346}"/>
              </a:ext>
            </a:extLst>
          </p:cNvPr>
          <p:cNvSpPr>
            <a:spLocks noGrp="1"/>
          </p:cNvSpPr>
          <p:nvPr>
            <p:ph idx="1"/>
          </p:nvPr>
        </p:nvSpPr>
        <p:spPr>
          <a:xfrm>
            <a:off x="838200" y="1521402"/>
            <a:ext cx="11010529" cy="4361009"/>
          </a:xfrm>
        </p:spPr>
        <p:txBody>
          <a:bodyPr>
            <a:normAutofit/>
          </a:bodyPr>
          <a:lstStyle/>
          <a:p>
            <a:pPr marL="0" indent="0">
              <a:lnSpc>
                <a:spcPct val="150000"/>
              </a:lnSpc>
              <a:buNone/>
            </a:pPr>
            <a:r>
              <a:rPr lang="en-US" sz="2400" dirty="0"/>
              <a:t>Trend in warehouse automation:</a:t>
            </a:r>
          </a:p>
          <a:p>
            <a:pPr lvl="1">
              <a:lnSpc>
                <a:spcPct val="150000"/>
              </a:lnSpc>
            </a:pPr>
            <a:r>
              <a:rPr lang="en-SG" sz="2000" dirty="0"/>
              <a:t>Retail e-commerce boom drives the growth</a:t>
            </a:r>
            <a:endParaRPr lang="en-US" sz="2400" dirty="0"/>
          </a:p>
          <a:p>
            <a:pPr marL="0" indent="0">
              <a:lnSpc>
                <a:spcPct val="150000"/>
              </a:lnSpc>
              <a:buNone/>
            </a:pPr>
            <a:endParaRPr lang="en-US" sz="2400" dirty="0"/>
          </a:p>
          <a:p>
            <a:pPr marL="0" indent="0">
              <a:lnSpc>
                <a:spcPct val="150000"/>
              </a:lnSpc>
              <a:buNone/>
            </a:pPr>
            <a:r>
              <a:rPr lang="en-US" sz="2400" dirty="0"/>
              <a:t>Challenges in solution adoption:</a:t>
            </a:r>
          </a:p>
          <a:p>
            <a:pPr lvl="1">
              <a:lnSpc>
                <a:spcPct val="150000"/>
              </a:lnSpc>
            </a:pPr>
            <a:r>
              <a:rPr lang="en-US" sz="2000" dirty="0"/>
              <a:t>Limits in a diversified robotic solution</a:t>
            </a:r>
          </a:p>
          <a:p>
            <a:pPr lvl="1">
              <a:lnSpc>
                <a:spcPct val="150000"/>
              </a:lnSpc>
            </a:pPr>
            <a:r>
              <a:rPr lang="en-US" sz="2000" dirty="0"/>
              <a:t>Different communication protocols</a:t>
            </a:r>
            <a:endParaRPr lang="en-US" sz="2400" dirty="0"/>
          </a:p>
        </p:txBody>
      </p:sp>
      <p:pic>
        <p:nvPicPr>
          <p:cNvPr id="14" name="Picture 2" descr="Technologies for Warehouse Automation - SIPMM | Singapore Institute of  Purchasing and Materials Management">
            <a:extLst>
              <a:ext uri="{FF2B5EF4-FFF2-40B4-BE49-F238E27FC236}">
                <a16:creationId xmlns:a16="http://schemas.microsoft.com/office/drawing/2014/main" id="{5A457679-771F-4EF6-8598-00F5F01C5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013" y="1857599"/>
            <a:ext cx="4490252" cy="2806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693B48A-35BF-4B7E-952B-1BD1EA4DBC13}"/>
              </a:ext>
            </a:extLst>
          </p:cNvPr>
          <p:cNvSpPr txBox="1"/>
          <p:nvPr/>
        </p:nvSpPr>
        <p:spPr>
          <a:xfrm>
            <a:off x="6847068" y="4757127"/>
            <a:ext cx="5018142" cy="584775"/>
          </a:xfrm>
          <a:prstGeom prst="rect">
            <a:avLst/>
          </a:prstGeom>
          <a:noFill/>
        </p:spPr>
        <p:txBody>
          <a:bodyPr wrap="square" rtlCol="0">
            <a:spAutoFit/>
          </a:bodyPr>
          <a:lstStyle/>
          <a:p>
            <a:pPr algn="ctr"/>
            <a:r>
              <a:rPr lang="en-US" sz="1600" i="1" dirty="0"/>
              <a:t>Figure 1. Photograph of an autonomous ground vehicle (AGV) from Fetch Robotics</a:t>
            </a:r>
            <a:endParaRPr lang="en-SG" sz="1600" i="1" dirty="0"/>
          </a:p>
        </p:txBody>
      </p:sp>
      <p:sp>
        <p:nvSpPr>
          <p:cNvPr id="16" name="TextBox 15">
            <a:extLst>
              <a:ext uri="{FF2B5EF4-FFF2-40B4-BE49-F238E27FC236}">
                <a16:creationId xmlns:a16="http://schemas.microsoft.com/office/drawing/2014/main" id="{EA37072D-2B46-44AB-A547-9DA26BC47983}"/>
              </a:ext>
            </a:extLst>
          </p:cNvPr>
          <p:cNvSpPr txBox="1"/>
          <p:nvPr/>
        </p:nvSpPr>
        <p:spPr>
          <a:xfrm>
            <a:off x="717515" y="5882411"/>
            <a:ext cx="10306656" cy="778162"/>
          </a:xfrm>
          <a:prstGeom prst="rect">
            <a:avLst/>
          </a:prstGeom>
          <a:solidFill>
            <a:schemeClr val="bg2"/>
          </a:solidFill>
        </p:spPr>
        <p:txBody>
          <a:bodyPr wrap="square" rtlCol="0">
            <a:spAutoFit/>
          </a:bodyPr>
          <a:lstStyle/>
          <a:p>
            <a:pPr algn="just">
              <a:lnSpc>
                <a:spcPct val="107000"/>
              </a:lnSpc>
              <a:spcAft>
                <a:spcPts val="800"/>
              </a:spcAft>
            </a:pPr>
            <a:r>
              <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Reference</a:t>
            </a:r>
          </a:p>
          <a:p>
            <a:pPr algn="just">
              <a:lnSpc>
                <a:spcPct val="107000"/>
              </a:lnSpc>
              <a:spcAft>
                <a:spcPts val="800"/>
              </a:spcAft>
            </a:pPr>
            <a:r>
              <a:rPr lang="en-US" sz="12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"Warehouse Automation Market", </a:t>
            </a:r>
            <a:r>
              <a:rPr lang="en-US" sz="1200" b="0" i="1"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logisticsIQ</a:t>
            </a:r>
            <a:r>
              <a:rPr lang="en-US" sz="12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2022. [Online]. Available: https://www.thelogisticsiq.com/research/warehouse-automation-market/. [Accessed: 13- Jan- 2022].</a:t>
            </a:r>
            <a:endParaRPr lang="en-SG" sz="12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7" name="Title 1">
            <a:extLst>
              <a:ext uri="{FF2B5EF4-FFF2-40B4-BE49-F238E27FC236}">
                <a16:creationId xmlns:a16="http://schemas.microsoft.com/office/drawing/2014/main" id="{42D05971-CC76-498B-9F15-F0AC494CA452}"/>
              </a:ext>
            </a:extLst>
          </p:cNvPr>
          <p:cNvSpPr>
            <a:spLocks noGrp="1"/>
          </p:cNvSpPr>
          <p:nvPr>
            <p:ph type="title"/>
          </p:nvPr>
        </p:nvSpPr>
        <p:spPr>
          <a:xfrm>
            <a:off x="838200" y="365125"/>
            <a:ext cx="10515600" cy="1325563"/>
          </a:xfrm>
        </p:spPr>
        <p:txBody>
          <a:bodyPr/>
          <a:lstStyle/>
          <a:p>
            <a:r>
              <a:rPr lang="en-US" dirty="0">
                <a:latin typeface="+mn-lt"/>
              </a:rPr>
              <a:t>Background</a:t>
            </a:r>
            <a:endParaRPr lang="en-SG" dirty="0">
              <a:latin typeface="+mn-lt"/>
            </a:endParaRPr>
          </a:p>
        </p:txBody>
      </p:sp>
      <p:pic>
        <p:nvPicPr>
          <p:cNvPr id="18" name="Picture 2" descr="National University Of Singapore (NUS) – Logos Download">
            <a:extLst>
              <a:ext uri="{FF2B5EF4-FFF2-40B4-BE49-F238E27FC236}">
                <a16:creationId xmlns:a16="http://schemas.microsoft.com/office/drawing/2014/main" id="{61B98B4E-B48F-475B-AFC3-7EC72BC4E4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256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13AB7-9C8D-465F-81DC-44DD2D291B44}"/>
              </a:ext>
            </a:extLst>
          </p:cNvPr>
          <p:cNvSpPr>
            <a:spLocks noGrp="1"/>
          </p:cNvSpPr>
          <p:nvPr>
            <p:ph type="sldNum" sz="quarter" idx="12"/>
          </p:nvPr>
        </p:nvSpPr>
        <p:spPr>
          <a:xfrm>
            <a:off x="8122920" y="6305550"/>
            <a:ext cx="2743200" cy="365125"/>
          </a:xfrm>
        </p:spPr>
        <p:txBody>
          <a:bodyPr/>
          <a:lstStyle/>
          <a:p>
            <a:fld id="{459A2958-80F3-4CB4-8669-AAD9B9B03EB4}" type="slidenum">
              <a:rPr lang="en-SG" smtClean="0"/>
              <a:t>40</a:t>
            </a:fld>
            <a:endParaRPr lang="en-SG"/>
          </a:p>
        </p:txBody>
      </p:sp>
      <p:sp>
        <p:nvSpPr>
          <p:cNvPr id="5" name="Title 1">
            <a:extLst>
              <a:ext uri="{FF2B5EF4-FFF2-40B4-BE49-F238E27FC236}">
                <a16:creationId xmlns:a16="http://schemas.microsoft.com/office/drawing/2014/main" id="{8A98B7C8-2797-4250-98F3-4E14DB914AEE}"/>
              </a:ext>
            </a:extLst>
          </p:cNvPr>
          <p:cNvSpPr txBox="1">
            <a:spLocks/>
          </p:cNvSpPr>
          <p:nvPr/>
        </p:nvSpPr>
        <p:spPr>
          <a:xfrm>
            <a:off x="350520" y="565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2. Evaluation Testing</a:t>
            </a:r>
            <a:endParaRPr lang="en-SG" dirty="0">
              <a:latin typeface="+mn-lt"/>
            </a:endParaRPr>
          </a:p>
        </p:txBody>
      </p:sp>
      <p:cxnSp>
        <p:nvCxnSpPr>
          <p:cNvPr id="6" name="Straight Connector 5">
            <a:extLst>
              <a:ext uri="{FF2B5EF4-FFF2-40B4-BE49-F238E27FC236}">
                <a16:creationId xmlns:a16="http://schemas.microsoft.com/office/drawing/2014/main" id="{EA7C53E5-8D5D-47B5-9B25-5317EEF4A7F3}"/>
              </a:ext>
            </a:extLst>
          </p:cNvPr>
          <p:cNvCxnSpPr>
            <a:cxnSpLocks/>
          </p:cNvCxnSpPr>
          <p:nvPr/>
        </p:nvCxnSpPr>
        <p:spPr>
          <a:xfrm>
            <a:off x="350520" y="107633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2C0007-9CCF-49FB-952B-40D52007F601}"/>
              </a:ext>
            </a:extLst>
          </p:cNvPr>
          <p:cNvSpPr/>
          <p:nvPr/>
        </p:nvSpPr>
        <p:spPr>
          <a:xfrm>
            <a:off x="5387267" y="51156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2" descr="National University Of Singapore (NUS) – Logos Download">
            <a:extLst>
              <a:ext uri="{FF2B5EF4-FFF2-40B4-BE49-F238E27FC236}">
                <a16:creationId xmlns:a16="http://schemas.microsoft.com/office/drawing/2014/main" id="{6092C86A-78EF-445C-9F57-4C024F24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2362" y="266095"/>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2F28E9D-37E1-43F0-85B3-8CEA73FA4A0E}"/>
              </a:ext>
            </a:extLst>
          </p:cNvPr>
          <p:cNvSpPr txBox="1"/>
          <p:nvPr/>
        </p:nvSpPr>
        <p:spPr>
          <a:xfrm>
            <a:off x="350520" y="1265102"/>
            <a:ext cx="8676522" cy="830997"/>
          </a:xfrm>
          <a:prstGeom prst="rect">
            <a:avLst/>
          </a:prstGeom>
          <a:noFill/>
        </p:spPr>
        <p:txBody>
          <a:bodyPr wrap="square">
            <a:spAutoFit/>
          </a:bodyPr>
          <a:lstStyle/>
          <a:p>
            <a:pPr marL="0" indent="0">
              <a:buNone/>
            </a:pPr>
            <a:r>
              <a:rPr lang="en-US" sz="2400" b="1" dirty="0"/>
              <a:t>Observations: </a:t>
            </a:r>
            <a:r>
              <a:rPr lang="en-US" sz="2400" u="sng" dirty="0"/>
              <a:t>STDEV Inlier Matches / Mean # Inlier Matches</a:t>
            </a:r>
          </a:p>
          <a:p>
            <a:pPr marL="0" indent="0">
              <a:buNone/>
            </a:pPr>
            <a:endParaRPr lang="en-US" sz="2400" u="sng" dirty="0"/>
          </a:p>
        </p:txBody>
      </p:sp>
      <p:sp>
        <p:nvSpPr>
          <p:cNvPr id="16" name="TextBox 15">
            <a:extLst>
              <a:ext uri="{FF2B5EF4-FFF2-40B4-BE49-F238E27FC236}">
                <a16:creationId xmlns:a16="http://schemas.microsoft.com/office/drawing/2014/main" id="{6DCC6B2D-C915-4AB9-A867-0346C89F3880}"/>
              </a:ext>
            </a:extLst>
          </p:cNvPr>
          <p:cNvSpPr txBox="1"/>
          <p:nvPr/>
        </p:nvSpPr>
        <p:spPr>
          <a:xfrm>
            <a:off x="5028452" y="2096099"/>
            <a:ext cx="7058624" cy="369332"/>
          </a:xfrm>
          <a:prstGeom prst="rect">
            <a:avLst/>
          </a:prstGeom>
          <a:noFill/>
        </p:spPr>
        <p:txBody>
          <a:bodyPr wrap="square" rtlCol="0">
            <a:spAutoFit/>
          </a:bodyPr>
          <a:lstStyle/>
          <a:p>
            <a:pPr algn="ctr"/>
            <a:r>
              <a:rPr lang="en-US" i="1" u="sng" dirty="0"/>
              <a:t>Table 1. Inlier STDEV to Mean Inlier for each algorithm for Image Pair 1.</a:t>
            </a:r>
            <a:endParaRPr lang="en-SG" i="1" u="sng" dirty="0"/>
          </a:p>
        </p:txBody>
      </p:sp>
      <p:sp>
        <p:nvSpPr>
          <p:cNvPr id="17" name="TextBox 16">
            <a:extLst>
              <a:ext uri="{FF2B5EF4-FFF2-40B4-BE49-F238E27FC236}">
                <a16:creationId xmlns:a16="http://schemas.microsoft.com/office/drawing/2014/main" id="{6CED75FF-1A06-4EB8-AF39-7D27C744DD35}"/>
              </a:ext>
            </a:extLst>
          </p:cNvPr>
          <p:cNvSpPr txBox="1"/>
          <p:nvPr/>
        </p:nvSpPr>
        <p:spPr>
          <a:xfrm>
            <a:off x="513600" y="2280765"/>
            <a:ext cx="4175181" cy="225106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u="sng" dirty="0"/>
              <a:t>SIFT</a:t>
            </a:r>
            <a:r>
              <a:rPr lang="en-US" sz="2400" dirty="0"/>
              <a:t>, </a:t>
            </a:r>
            <a:r>
              <a:rPr lang="en-US" sz="2400" u="sng" dirty="0"/>
              <a:t>SIFT-GeoDesc</a:t>
            </a:r>
            <a:r>
              <a:rPr lang="en-US" sz="2400" dirty="0"/>
              <a:t>, and </a:t>
            </a:r>
            <a:r>
              <a:rPr lang="en-US" sz="2400" u="sng" dirty="0"/>
              <a:t>SIFT-ContextDesc</a:t>
            </a:r>
            <a:r>
              <a:rPr lang="en-US" sz="2400" dirty="0"/>
              <a:t> were observed to have high occurrence of values &lt; 0.25</a:t>
            </a:r>
            <a:endParaRPr lang="en-US" sz="2400" u="sng" dirty="0"/>
          </a:p>
        </p:txBody>
      </p:sp>
      <p:pic>
        <p:nvPicPr>
          <p:cNvPr id="9" name="Picture 8">
            <a:extLst>
              <a:ext uri="{FF2B5EF4-FFF2-40B4-BE49-F238E27FC236}">
                <a16:creationId xmlns:a16="http://schemas.microsoft.com/office/drawing/2014/main" id="{233435C8-1B4B-4618-BFB3-EC25998D6671}"/>
              </a:ext>
            </a:extLst>
          </p:cNvPr>
          <p:cNvPicPr>
            <a:picLocks noChangeAspect="1"/>
          </p:cNvPicPr>
          <p:nvPr/>
        </p:nvPicPr>
        <p:blipFill>
          <a:blip r:embed="rId4"/>
          <a:stretch>
            <a:fillRect/>
          </a:stretch>
        </p:blipFill>
        <p:spPr>
          <a:xfrm>
            <a:off x="5044439" y="2535727"/>
            <a:ext cx="7011467" cy="2059422"/>
          </a:xfrm>
          <a:prstGeom prst="rect">
            <a:avLst/>
          </a:prstGeom>
        </p:spPr>
      </p:pic>
    </p:spTree>
    <p:extLst>
      <p:ext uri="{BB962C8B-B14F-4D97-AF65-F5344CB8AC3E}">
        <p14:creationId xmlns:p14="http://schemas.microsoft.com/office/powerpoint/2010/main" val="4192399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13AB7-9C8D-465F-81DC-44DD2D291B44}"/>
              </a:ext>
            </a:extLst>
          </p:cNvPr>
          <p:cNvSpPr>
            <a:spLocks noGrp="1"/>
          </p:cNvSpPr>
          <p:nvPr>
            <p:ph type="sldNum" sz="quarter" idx="12"/>
          </p:nvPr>
        </p:nvSpPr>
        <p:spPr>
          <a:xfrm>
            <a:off x="9105530" y="6348492"/>
            <a:ext cx="2743200" cy="365125"/>
          </a:xfrm>
        </p:spPr>
        <p:txBody>
          <a:bodyPr/>
          <a:lstStyle/>
          <a:p>
            <a:fld id="{459A2958-80F3-4CB4-8669-AAD9B9B03EB4}" type="slidenum">
              <a:rPr lang="en-SG" smtClean="0"/>
              <a:t>41</a:t>
            </a:fld>
            <a:endParaRPr lang="en-SG" dirty="0"/>
          </a:p>
        </p:txBody>
      </p:sp>
      <p:sp>
        <p:nvSpPr>
          <p:cNvPr id="5" name="Title 1">
            <a:extLst>
              <a:ext uri="{FF2B5EF4-FFF2-40B4-BE49-F238E27FC236}">
                <a16:creationId xmlns:a16="http://schemas.microsoft.com/office/drawing/2014/main" id="{8A98B7C8-2797-4250-98F3-4E14DB914AE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2. Evaluation Testing</a:t>
            </a:r>
            <a:endParaRPr lang="en-SG" dirty="0">
              <a:latin typeface="+mn-lt"/>
            </a:endParaRPr>
          </a:p>
        </p:txBody>
      </p:sp>
      <p:cxnSp>
        <p:nvCxnSpPr>
          <p:cNvPr id="6" name="Straight Connector 5">
            <a:extLst>
              <a:ext uri="{FF2B5EF4-FFF2-40B4-BE49-F238E27FC236}">
                <a16:creationId xmlns:a16="http://schemas.microsoft.com/office/drawing/2014/main" id="{EA7C53E5-8D5D-47B5-9B25-5317EEF4A7F3}"/>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2C0007-9CCF-49FB-952B-40D52007F601}"/>
              </a:ext>
            </a:extLst>
          </p:cNvPr>
          <p:cNvSpPr/>
          <p:nvPr/>
        </p:nvSpPr>
        <p:spPr>
          <a:xfrm>
            <a:off x="5874947" y="82014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2" descr="National University Of Singapore (NUS) – Logos Download">
            <a:extLst>
              <a:ext uri="{FF2B5EF4-FFF2-40B4-BE49-F238E27FC236}">
                <a16:creationId xmlns:a16="http://schemas.microsoft.com/office/drawing/2014/main" id="{6092C86A-78EF-445C-9F57-4C024F24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2F28E9D-37E1-43F0-85B3-8CEA73FA4A0E}"/>
              </a:ext>
            </a:extLst>
          </p:cNvPr>
          <p:cNvSpPr txBox="1"/>
          <p:nvPr/>
        </p:nvSpPr>
        <p:spPr>
          <a:xfrm>
            <a:off x="343270" y="1553688"/>
            <a:ext cx="4420116" cy="3416320"/>
          </a:xfrm>
          <a:prstGeom prst="rect">
            <a:avLst/>
          </a:prstGeom>
          <a:noFill/>
        </p:spPr>
        <p:txBody>
          <a:bodyPr wrap="square">
            <a:spAutoFit/>
          </a:bodyPr>
          <a:lstStyle/>
          <a:p>
            <a:pPr marL="0" indent="0">
              <a:buNone/>
            </a:pPr>
            <a:r>
              <a:rPr lang="en-US" sz="2400" b="1" dirty="0"/>
              <a:t>Observations: </a:t>
            </a:r>
            <a:r>
              <a:rPr lang="en-US" sz="2400" u="sng" dirty="0"/>
              <a:t>Success Rates</a:t>
            </a:r>
          </a:p>
          <a:p>
            <a:pPr marL="0" indent="0">
              <a:buNone/>
            </a:pPr>
            <a:endParaRPr lang="en-US" sz="2400" u="sng" dirty="0"/>
          </a:p>
          <a:p>
            <a:pPr marL="342900" indent="-342900">
              <a:lnSpc>
                <a:spcPct val="150000"/>
              </a:lnSpc>
              <a:buFont typeface="Arial" panose="020B0604020202020204" pitchFamily="34" charset="0"/>
              <a:buChar char="•"/>
            </a:pPr>
            <a:r>
              <a:rPr lang="en-US" sz="2400" dirty="0"/>
              <a:t>Only </a:t>
            </a:r>
            <a:r>
              <a:rPr lang="en-US" sz="2400" u="sng" dirty="0"/>
              <a:t>SIFT</a:t>
            </a:r>
            <a:r>
              <a:rPr lang="en-US" sz="2400" dirty="0"/>
              <a:t> and </a:t>
            </a:r>
            <a:r>
              <a:rPr lang="en-US" sz="2400" u="sng" dirty="0"/>
              <a:t>SIFT-GeoDesc</a:t>
            </a:r>
            <a:r>
              <a:rPr lang="en-US" sz="2400" dirty="0"/>
              <a:t> managed to successfully stitched all pairs regardless of applied transformation</a:t>
            </a:r>
          </a:p>
          <a:p>
            <a:pPr marL="342900" indent="-342900">
              <a:buFont typeface="Arial" panose="020B0604020202020204" pitchFamily="34" charset="0"/>
              <a:buChar char="•"/>
            </a:pPr>
            <a:endParaRPr lang="en-US" sz="2400" u="sng" dirty="0"/>
          </a:p>
        </p:txBody>
      </p:sp>
      <p:pic>
        <p:nvPicPr>
          <p:cNvPr id="2" name="Picture 1">
            <a:extLst>
              <a:ext uri="{FF2B5EF4-FFF2-40B4-BE49-F238E27FC236}">
                <a16:creationId xmlns:a16="http://schemas.microsoft.com/office/drawing/2014/main" id="{97FE9466-8195-4950-8CC8-BE1C8C5926E4}"/>
              </a:ext>
            </a:extLst>
          </p:cNvPr>
          <p:cNvPicPr>
            <a:picLocks noChangeAspect="1"/>
          </p:cNvPicPr>
          <p:nvPr/>
        </p:nvPicPr>
        <p:blipFill>
          <a:blip r:embed="rId4"/>
          <a:stretch>
            <a:fillRect/>
          </a:stretch>
        </p:blipFill>
        <p:spPr>
          <a:xfrm>
            <a:off x="4937390" y="1885552"/>
            <a:ext cx="6911340" cy="2194560"/>
          </a:xfrm>
          <a:prstGeom prst="rect">
            <a:avLst/>
          </a:prstGeom>
        </p:spPr>
      </p:pic>
      <p:pic>
        <p:nvPicPr>
          <p:cNvPr id="3" name="Picture 2">
            <a:extLst>
              <a:ext uri="{FF2B5EF4-FFF2-40B4-BE49-F238E27FC236}">
                <a16:creationId xmlns:a16="http://schemas.microsoft.com/office/drawing/2014/main" id="{5E1BA68B-BFF3-4618-B4AC-66A96AE7AA08}"/>
              </a:ext>
            </a:extLst>
          </p:cNvPr>
          <p:cNvPicPr>
            <a:picLocks noChangeAspect="1"/>
          </p:cNvPicPr>
          <p:nvPr/>
        </p:nvPicPr>
        <p:blipFill>
          <a:blip r:embed="rId5"/>
          <a:stretch>
            <a:fillRect/>
          </a:stretch>
        </p:blipFill>
        <p:spPr>
          <a:xfrm>
            <a:off x="5592710" y="4519057"/>
            <a:ext cx="5600700" cy="2194560"/>
          </a:xfrm>
          <a:prstGeom prst="rect">
            <a:avLst/>
          </a:prstGeom>
        </p:spPr>
      </p:pic>
      <p:sp>
        <p:nvSpPr>
          <p:cNvPr id="11" name="TextBox 10">
            <a:extLst>
              <a:ext uri="{FF2B5EF4-FFF2-40B4-BE49-F238E27FC236}">
                <a16:creationId xmlns:a16="http://schemas.microsoft.com/office/drawing/2014/main" id="{9C55E65D-9181-445F-88EC-614C27EB2B49}"/>
              </a:ext>
            </a:extLst>
          </p:cNvPr>
          <p:cNvSpPr txBox="1"/>
          <p:nvPr/>
        </p:nvSpPr>
        <p:spPr>
          <a:xfrm>
            <a:off x="4848115" y="1507121"/>
            <a:ext cx="7089890" cy="369332"/>
          </a:xfrm>
          <a:prstGeom prst="rect">
            <a:avLst/>
          </a:prstGeom>
          <a:noFill/>
        </p:spPr>
        <p:txBody>
          <a:bodyPr wrap="square" rtlCol="0">
            <a:spAutoFit/>
          </a:bodyPr>
          <a:lstStyle/>
          <a:p>
            <a:pPr algn="ctr"/>
            <a:r>
              <a:rPr lang="en-US" i="1" u="sng" dirty="0"/>
              <a:t>Table 2. Success states for each algorithm at each </a:t>
            </a:r>
            <a:r>
              <a:rPr lang="en-US" i="1" u="sng" dirty="0">
                <a:highlight>
                  <a:srgbClr val="FFFF00"/>
                </a:highlight>
              </a:rPr>
              <a:t>rotation</a:t>
            </a:r>
            <a:r>
              <a:rPr lang="en-US" i="1" u="sng" dirty="0"/>
              <a:t> applied.</a:t>
            </a:r>
            <a:endParaRPr lang="en-SG" i="1" u="sng" dirty="0"/>
          </a:p>
        </p:txBody>
      </p:sp>
      <p:sp>
        <p:nvSpPr>
          <p:cNvPr id="12" name="TextBox 11">
            <a:extLst>
              <a:ext uri="{FF2B5EF4-FFF2-40B4-BE49-F238E27FC236}">
                <a16:creationId xmlns:a16="http://schemas.microsoft.com/office/drawing/2014/main" id="{36EDFFA4-E120-4032-8181-A93E7B9EE5F5}"/>
              </a:ext>
            </a:extLst>
          </p:cNvPr>
          <p:cNvSpPr txBox="1"/>
          <p:nvPr/>
        </p:nvSpPr>
        <p:spPr>
          <a:xfrm>
            <a:off x="4848115" y="4149725"/>
            <a:ext cx="7089890" cy="369332"/>
          </a:xfrm>
          <a:prstGeom prst="rect">
            <a:avLst/>
          </a:prstGeom>
          <a:noFill/>
        </p:spPr>
        <p:txBody>
          <a:bodyPr wrap="square" rtlCol="0">
            <a:spAutoFit/>
          </a:bodyPr>
          <a:lstStyle/>
          <a:p>
            <a:pPr algn="ctr"/>
            <a:r>
              <a:rPr lang="en-US" i="1" u="sng" dirty="0"/>
              <a:t>Table 3. Success states for each algorithm at each </a:t>
            </a:r>
            <a:r>
              <a:rPr lang="en-US" i="1" u="sng" dirty="0">
                <a:highlight>
                  <a:srgbClr val="FFFF00"/>
                </a:highlight>
              </a:rPr>
              <a:t>scale</a:t>
            </a:r>
            <a:r>
              <a:rPr lang="en-US" i="1" u="sng" dirty="0"/>
              <a:t> applied.</a:t>
            </a:r>
            <a:endParaRPr lang="en-SG" i="1" u="sng" dirty="0"/>
          </a:p>
        </p:txBody>
      </p:sp>
    </p:spTree>
    <p:extLst>
      <p:ext uri="{BB962C8B-B14F-4D97-AF65-F5344CB8AC3E}">
        <p14:creationId xmlns:p14="http://schemas.microsoft.com/office/powerpoint/2010/main" val="1252433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613AB7-9C8D-465F-81DC-44DD2D291B44}"/>
              </a:ext>
            </a:extLst>
          </p:cNvPr>
          <p:cNvSpPr>
            <a:spLocks noGrp="1"/>
          </p:cNvSpPr>
          <p:nvPr>
            <p:ph type="sldNum" sz="quarter" idx="12"/>
          </p:nvPr>
        </p:nvSpPr>
        <p:spPr/>
        <p:txBody>
          <a:bodyPr/>
          <a:lstStyle/>
          <a:p>
            <a:fld id="{459A2958-80F3-4CB4-8669-AAD9B9B03EB4}" type="slidenum">
              <a:rPr lang="en-SG" smtClean="0"/>
              <a:t>42</a:t>
            </a:fld>
            <a:endParaRPr lang="en-SG"/>
          </a:p>
        </p:txBody>
      </p:sp>
      <p:sp>
        <p:nvSpPr>
          <p:cNvPr id="5" name="Title 1">
            <a:extLst>
              <a:ext uri="{FF2B5EF4-FFF2-40B4-BE49-F238E27FC236}">
                <a16:creationId xmlns:a16="http://schemas.microsoft.com/office/drawing/2014/main" id="{8A98B7C8-2797-4250-98F3-4E14DB914AE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2. Evaluation Testing</a:t>
            </a:r>
            <a:endParaRPr lang="en-SG" dirty="0">
              <a:latin typeface="+mn-lt"/>
            </a:endParaRPr>
          </a:p>
        </p:txBody>
      </p:sp>
      <p:cxnSp>
        <p:nvCxnSpPr>
          <p:cNvPr id="6" name="Straight Connector 5">
            <a:extLst>
              <a:ext uri="{FF2B5EF4-FFF2-40B4-BE49-F238E27FC236}">
                <a16:creationId xmlns:a16="http://schemas.microsoft.com/office/drawing/2014/main" id="{EA7C53E5-8D5D-47B5-9B25-5317EEF4A7F3}"/>
              </a:ext>
            </a:extLst>
          </p:cNvPr>
          <p:cNvCxnSpPr>
            <a:cxnSpLocks/>
          </p:cNvCxnSpPr>
          <p:nvPr/>
        </p:nvCxnSpPr>
        <p:spPr>
          <a:xfrm>
            <a:off x="838200" y="1384917"/>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22C0007-9CCF-49FB-952B-40D52007F601}"/>
              </a:ext>
            </a:extLst>
          </p:cNvPr>
          <p:cNvSpPr/>
          <p:nvPr/>
        </p:nvSpPr>
        <p:spPr>
          <a:xfrm>
            <a:off x="5874947" y="82014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8" name="Picture 2" descr="National University Of Singapore (NUS) – Logos Download">
            <a:extLst>
              <a:ext uri="{FF2B5EF4-FFF2-40B4-BE49-F238E27FC236}">
                <a16:creationId xmlns:a16="http://schemas.microsoft.com/office/drawing/2014/main" id="{6092C86A-78EF-445C-9F57-4C024F247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2F28E9D-37E1-43F0-85B3-8CEA73FA4A0E}"/>
              </a:ext>
            </a:extLst>
          </p:cNvPr>
          <p:cNvSpPr txBox="1"/>
          <p:nvPr/>
        </p:nvSpPr>
        <p:spPr>
          <a:xfrm>
            <a:off x="868607" y="1553689"/>
            <a:ext cx="10012680" cy="4836389"/>
          </a:xfrm>
          <a:prstGeom prst="rect">
            <a:avLst/>
          </a:prstGeom>
          <a:noFill/>
        </p:spPr>
        <p:txBody>
          <a:bodyPr wrap="square">
            <a:spAutoFit/>
          </a:bodyPr>
          <a:lstStyle/>
          <a:p>
            <a:pPr marL="0" indent="0">
              <a:buNone/>
            </a:pPr>
            <a:r>
              <a:rPr lang="en-US" sz="2400" b="1" dirty="0"/>
              <a:t>Evaluation Conclusion</a:t>
            </a:r>
            <a:endParaRPr lang="en-US" sz="2400" u="sng" dirty="0"/>
          </a:p>
          <a:p>
            <a:pPr marL="457200" indent="-457200">
              <a:lnSpc>
                <a:spcPct val="150000"/>
              </a:lnSpc>
              <a:buFont typeface="+mj-lt"/>
              <a:buAutoNum type="arabicPeriod"/>
            </a:pPr>
            <a:r>
              <a:rPr lang="en-US" sz="2400" dirty="0"/>
              <a:t>Handcrafted variants are more computationally efficient than the learned variants</a:t>
            </a:r>
          </a:p>
          <a:p>
            <a:pPr marL="457200" indent="-457200">
              <a:lnSpc>
                <a:spcPct val="150000"/>
              </a:lnSpc>
              <a:buFont typeface="+mj-lt"/>
              <a:buAutoNum type="arabicPeriod"/>
            </a:pPr>
            <a:r>
              <a:rPr lang="en-US" sz="2400" u="sng" dirty="0"/>
              <a:t>SIFT</a:t>
            </a:r>
            <a:r>
              <a:rPr lang="en-US" sz="2400" dirty="0"/>
              <a:t>, </a:t>
            </a:r>
            <a:r>
              <a:rPr lang="en-US" sz="2400" u="sng" dirty="0"/>
              <a:t>SIFT-GeoDesc</a:t>
            </a:r>
            <a:r>
              <a:rPr lang="en-US" sz="2400" dirty="0"/>
              <a:t>, and </a:t>
            </a:r>
            <a:r>
              <a:rPr lang="en-US" sz="2400" u="sng" dirty="0"/>
              <a:t>SIFT-ContextDesc</a:t>
            </a:r>
            <a:r>
              <a:rPr lang="en-US" sz="2400" dirty="0"/>
              <a:t> were perceived to produce the most rotation-invariant and scale-invariant features</a:t>
            </a:r>
          </a:p>
          <a:p>
            <a:pPr marL="457200" indent="-457200">
              <a:lnSpc>
                <a:spcPct val="150000"/>
              </a:lnSpc>
              <a:buFont typeface="+mj-lt"/>
              <a:buAutoNum type="arabicPeriod"/>
            </a:pPr>
            <a:r>
              <a:rPr lang="en-US" sz="2400" u="sng" dirty="0"/>
              <a:t>SIFT</a:t>
            </a:r>
            <a:r>
              <a:rPr lang="en-US" sz="2400" dirty="0"/>
              <a:t> and </a:t>
            </a:r>
            <a:r>
              <a:rPr lang="en-US" sz="2400" u="sng" dirty="0"/>
              <a:t>SIFT-GeoDesc</a:t>
            </a:r>
            <a:r>
              <a:rPr lang="en-US" sz="2400" dirty="0"/>
              <a:t> were the most successful in merging</a:t>
            </a:r>
          </a:p>
          <a:p>
            <a:pPr marL="457200" indent="-457200">
              <a:lnSpc>
                <a:spcPct val="150000"/>
              </a:lnSpc>
              <a:buFont typeface="+mj-lt"/>
              <a:buAutoNum type="arabicPeriod"/>
            </a:pPr>
            <a:endParaRPr lang="en-US" sz="2400" u="sng" dirty="0"/>
          </a:p>
          <a:p>
            <a:pPr algn="just">
              <a:lnSpc>
                <a:spcPct val="150000"/>
              </a:lnSpc>
            </a:pPr>
            <a:r>
              <a:rPr lang="en-US" sz="2400" b="1" dirty="0">
                <a:solidFill>
                  <a:srgbClr val="FF0000"/>
                </a:solidFill>
              </a:rPr>
              <a:t>Caution: </a:t>
            </a:r>
            <a:r>
              <a:rPr lang="en-US" sz="2400" dirty="0">
                <a:solidFill>
                  <a:srgbClr val="FF0000"/>
                </a:solidFill>
              </a:rPr>
              <a:t>The test dataset may not be representative of the population; conclusion should not be taken as the final say</a:t>
            </a:r>
            <a:endParaRPr lang="en-US" sz="2400" u="sng" dirty="0"/>
          </a:p>
        </p:txBody>
      </p:sp>
    </p:spTree>
    <p:extLst>
      <p:ext uri="{BB962C8B-B14F-4D97-AF65-F5344CB8AC3E}">
        <p14:creationId xmlns:p14="http://schemas.microsoft.com/office/powerpoint/2010/main" val="49430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497840" y="1526813"/>
            <a:ext cx="10850880" cy="909443"/>
          </a:xfrm>
          <a:ln w="28575">
            <a:solidFill>
              <a:schemeClr val="tx1"/>
            </a:solidFill>
          </a:ln>
        </p:spPr>
        <p:txBody>
          <a:bodyPr>
            <a:normAutofit/>
          </a:bodyPr>
          <a:lstStyle/>
          <a:p>
            <a:r>
              <a:rPr lang="en-US" dirty="0">
                <a:latin typeface="+mn-lt"/>
              </a:rPr>
              <a:t>    1. Replicating Functionalities</a:t>
            </a:r>
            <a:endParaRPr lang="en-SG"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43</a:t>
            </a:fld>
            <a:endParaRPr lang="en-SG"/>
          </a:p>
        </p:txBody>
      </p:sp>
      <p:sp>
        <p:nvSpPr>
          <p:cNvPr id="6" name="Rectangle: Rounded Corners 5">
            <a:extLst>
              <a:ext uri="{FF2B5EF4-FFF2-40B4-BE49-F238E27FC236}">
                <a16:creationId xmlns:a16="http://schemas.microsoft.com/office/drawing/2014/main" id="{0EC2C78F-09A7-4B23-9C2F-92556E0A0B22}"/>
              </a:ext>
            </a:extLst>
          </p:cNvPr>
          <p:cNvSpPr/>
          <p:nvPr/>
        </p:nvSpPr>
        <p:spPr>
          <a:xfrm>
            <a:off x="7966159" y="1677949"/>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7" name="Title 1">
            <a:extLst>
              <a:ext uri="{FF2B5EF4-FFF2-40B4-BE49-F238E27FC236}">
                <a16:creationId xmlns:a16="http://schemas.microsoft.com/office/drawing/2014/main" id="{26F2FA9E-1301-4465-8925-42372794E2C5}"/>
              </a:ext>
            </a:extLst>
          </p:cNvPr>
          <p:cNvSpPr txBox="1">
            <a:spLocks/>
          </p:cNvSpPr>
          <p:nvPr/>
        </p:nvSpPr>
        <p:spPr>
          <a:xfrm>
            <a:off x="497840" y="2600089"/>
            <a:ext cx="9855200" cy="843593"/>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2. Evaluation Testing</a:t>
            </a:r>
            <a:endParaRPr lang="en-SG" dirty="0">
              <a:latin typeface="+mn-lt"/>
            </a:endParaRPr>
          </a:p>
        </p:txBody>
      </p:sp>
      <p:sp>
        <p:nvSpPr>
          <p:cNvPr id="8" name="Rectangle: Rounded Corners 7">
            <a:extLst>
              <a:ext uri="{FF2B5EF4-FFF2-40B4-BE49-F238E27FC236}">
                <a16:creationId xmlns:a16="http://schemas.microsoft.com/office/drawing/2014/main" id="{593B5511-CF74-47EE-80A3-347A647077E2}"/>
              </a:ext>
            </a:extLst>
          </p:cNvPr>
          <p:cNvSpPr/>
          <p:nvPr/>
        </p:nvSpPr>
        <p:spPr>
          <a:xfrm>
            <a:off x="6376838" y="273709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9" name="Title 1">
            <a:extLst>
              <a:ext uri="{FF2B5EF4-FFF2-40B4-BE49-F238E27FC236}">
                <a16:creationId xmlns:a16="http://schemas.microsoft.com/office/drawing/2014/main" id="{26C3C0D7-1F51-491A-BB22-40363E700D28}"/>
              </a:ext>
            </a:extLst>
          </p:cNvPr>
          <p:cNvSpPr txBox="1">
            <a:spLocks/>
          </p:cNvSpPr>
          <p:nvPr/>
        </p:nvSpPr>
        <p:spPr>
          <a:xfrm>
            <a:off x="497840" y="3625399"/>
            <a:ext cx="8831355"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3. Proposed Solution</a:t>
            </a:r>
            <a:endParaRPr lang="en-SG" dirty="0">
              <a:latin typeface="+mn-lt"/>
            </a:endParaRPr>
          </a:p>
        </p:txBody>
      </p:sp>
      <p:sp>
        <p:nvSpPr>
          <p:cNvPr id="10" name="Rectangle: Rounded Corners 9">
            <a:extLst>
              <a:ext uri="{FF2B5EF4-FFF2-40B4-BE49-F238E27FC236}">
                <a16:creationId xmlns:a16="http://schemas.microsoft.com/office/drawing/2014/main" id="{D19CE2A8-68F0-4362-B353-1217AB2CD57A}"/>
              </a:ext>
            </a:extLst>
          </p:cNvPr>
          <p:cNvSpPr/>
          <p:nvPr/>
        </p:nvSpPr>
        <p:spPr>
          <a:xfrm>
            <a:off x="6096000" y="3744179"/>
            <a:ext cx="2948471"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1" name="Title 1">
            <a:extLst>
              <a:ext uri="{FF2B5EF4-FFF2-40B4-BE49-F238E27FC236}">
                <a16:creationId xmlns:a16="http://schemas.microsoft.com/office/drawing/2014/main" id="{3318B027-DACE-47D1-96D4-9DFC3E11697C}"/>
              </a:ext>
            </a:extLst>
          </p:cNvPr>
          <p:cNvSpPr txBox="1">
            <a:spLocks/>
          </p:cNvSpPr>
          <p:nvPr/>
        </p:nvSpPr>
        <p:spPr>
          <a:xfrm>
            <a:off x="497840" y="4684207"/>
            <a:ext cx="949452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4. Product Testing</a:t>
            </a:r>
            <a:endParaRPr lang="en-SG" dirty="0">
              <a:latin typeface="+mn-lt"/>
            </a:endParaRPr>
          </a:p>
        </p:txBody>
      </p:sp>
      <p:sp>
        <p:nvSpPr>
          <p:cNvPr id="12" name="Rectangle: Rounded Corners 11">
            <a:extLst>
              <a:ext uri="{FF2B5EF4-FFF2-40B4-BE49-F238E27FC236}">
                <a16:creationId xmlns:a16="http://schemas.microsoft.com/office/drawing/2014/main" id="{8C9E43A9-C4F4-413F-9287-272CCCD1A567}"/>
              </a:ext>
            </a:extLst>
          </p:cNvPr>
          <p:cNvSpPr/>
          <p:nvPr/>
        </p:nvSpPr>
        <p:spPr>
          <a:xfrm>
            <a:off x="5792638" y="4833090"/>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3" name="Title 1">
            <a:extLst>
              <a:ext uri="{FF2B5EF4-FFF2-40B4-BE49-F238E27FC236}">
                <a16:creationId xmlns:a16="http://schemas.microsoft.com/office/drawing/2014/main" id="{6954F3DB-DBF2-49EB-A115-52B6D64F5850}"/>
              </a:ext>
            </a:extLst>
          </p:cNvPr>
          <p:cNvSpPr txBox="1">
            <a:spLocks/>
          </p:cNvSpPr>
          <p:nvPr/>
        </p:nvSpPr>
        <p:spPr>
          <a:xfrm>
            <a:off x="497840" y="5770195"/>
            <a:ext cx="985520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5. Product Discussion</a:t>
            </a:r>
            <a:endParaRPr lang="en-SG" dirty="0">
              <a:latin typeface="+mn-lt"/>
            </a:endParaRPr>
          </a:p>
        </p:txBody>
      </p:sp>
      <p:sp>
        <p:nvSpPr>
          <p:cNvPr id="14" name="Rectangle: Rounded Corners 13">
            <a:extLst>
              <a:ext uri="{FF2B5EF4-FFF2-40B4-BE49-F238E27FC236}">
                <a16:creationId xmlns:a16="http://schemas.microsoft.com/office/drawing/2014/main" id="{500A2985-AB45-4639-ADD5-B3526897104E}"/>
              </a:ext>
            </a:extLst>
          </p:cNvPr>
          <p:cNvSpPr/>
          <p:nvPr/>
        </p:nvSpPr>
        <p:spPr>
          <a:xfrm>
            <a:off x="6580038" y="591583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8" name="Rectangle 17">
            <a:extLst>
              <a:ext uri="{FF2B5EF4-FFF2-40B4-BE49-F238E27FC236}">
                <a16:creationId xmlns:a16="http://schemas.microsoft.com/office/drawing/2014/main" id="{DEE6273A-35FE-4C73-AB7E-0F0FDBFF9532}"/>
              </a:ext>
            </a:extLst>
          </p:cNvPr>
          <p:cNvSpPr/>
          <p:nvPr/>
        </p:nvSpPr>
        <p:spPr>
          <a:xfrm>
            <a:off x="168725" y="2526859"/>
            <a:ext cx="1185455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 name="Rectangle 26">
            <a:extLst>
              <a:ext uri="{FF2B5EF4-FFF2-40B4-BE49-F238E27FC236}">
                <a16:creationId xmlns:a16="http://schemas.microsoft.com/office/drawing/2014/main" id="{D4AFB894-C61B-427A-B4CC-B1332E2C202D}"/>
              </a:ext>
            </a:extLst>
          </p:cNvPr>
          <p:cNvSpPr/>
          <p:nvPr/>
        </p:nvSpPr>
        <p:spPr>
          <a:xfrm>
            <a:off x="342900" y="1370202"/>
            <a:ext cx="11160760" cy="1072729"/>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8" name="Picture 2" descr="National University Of Singapore (NUS) – Logos Download">
            <a:extLst>
              <a:ext uri="{FF2B5EF4-FFF2-40B4-BE49-F238E27FC236}">
                <a16:creationId xmlns:a16="http://schemas.microsoft.com/office/drawing/2014/main" id="{14DF1FC5-0F2F-44BE-81C2-1F0EB5E6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2BCC472-64D8-4CB9-9D46-B049EA10D3BD}"/>
              </a:ext>
            </a:extLst>
          </p:cNvPr>
          <p:cNvSpPr/>
          <p:nvPr/>
        </p:nvSpPr>
        <p:spPr>
          <a:xfrm>
            <a:off x="370840" y="4543064"/>
            <a:ext cx="1035812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16">
            <a:extLst>
              <a:ext uri="{FF2B5EF4-FFF2-40B4-BE49-F238E27FC236}">
                <a16:creationId xmlns:a16="http://schemas.microsoft.com/office/drawing/2014/main" id="{6794FA5B-96A0-4A56-9F60-1A8E2FBAA0CE}"/>
              </a:ext>
            </a:extLst>
          </p:cNvPr>
          <p:cNvSpPr/>
          <p:nvPr/>
        </p:nvSpPr>
        <p:spPr>
          <a:xfrm>
            <a:off x="370840" y="5714833"/>
            <a:ext cx="1035812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25465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C40C3812-DF5A-43F0-8458-866136AD8C5D}"/>
              </a:ext>
            </a:extLst>
          </p:cNvPr>
          <p:cNvSpPr>
            <a:spLocks noGrp="1"/>
          </p:cNvSpPr>
          <p:nvPr>
            <p:ph idx="1"/>
          </p:nvPr>
        </p:nvSpPr>
        <p:spPr>
          <a:xfrm>
            <a:off x="986889" y="1917109"/>
            <a:ext cx="9212723" cy="4053060"/>
          </a:xfrm>
        </p:spPr>
        <p:txBody>
          <a:bodyPr>
            <a:normAutofit/>
          </a:bodyPr>
          <a:lstStyle/>
          <a:p>
            <a:pPr marL="0" indent="0">
              <a:buNone/>
            </a:pPr>
            <a:r>
              <a:rPr lang="en-US" sz="2400" b="1" dirty="0"/>
              <a:t>Limitations of </a:t>
            </a:r>
            <a:r>
              <a:rPr lang="en-US" sz="2400" b="1" dirty="0">
                <a:solidFill>
                  <a:schemeClr val="accent5"/>
                </a:solidFill>
              </a:rPr>
              <a:t>Pair-Map Stitcher</a:t>
            </a:r>
            <a:r>
              <a:rPr lang="en-US" sz="2400" b="1" dirty="0"/>
              <a:t>:</a:t>
            </a:r>
          </a:p>
          <a:p>
            <a:pPr marL="457200" indent="-457200">
              <a:lnSpc>
                <a:spcPct val="150000"/>
              </a:lnSpc>
              <a:buFont typeface="+mj-lt"/>
              <a:buAutoNum type="arabicPeriod"/>
            </a:pPr>
            <a:r>
              <a:rPr lang="en-US" sz="2400" dirty="0"/>
              <a:t>Images must be supplied in their true order</a:t>
            </a:r>
          </a:p>
          <a:p>
            <a:pPr marL="457200" indent="-457200">
              <a:lnSpc>
                <a:spcPct val="150000"/>
              </a:lnSpc>
              <a:buFont typeface="+mj-lt"/>
              <a:buAutoNum type="arabicPeriod"/>
            </a:pPr>
            <a:r>
              <a:rPr lang="en-SG" sz="2400" dirty="0"/>
              <a:t>Only two images can be stitched per iteration</a:t>
            </a:r>
          </a:p>
          <a:p>
            <a:pPr marL="0" indent="0">
              <a:buNone/>
            </a:pPr>
            <a:endParaRPr lang="en-SG" sz="2400" dirty="0"/>
          </a:p>
        </p:txBody>
      </p:sp>
      <p:sp>
        <p:nvSpPr>
          <p:cNvPr id="3" name="Slide Number Placeholder 2">
            <a:extLst>
              <a:ext uri="{FF2B5EF4-FFF2-40B4-BE49-F238E27FC236}">
                <a16:creationId xmlns:a16="http://schemas.microsoft.com/office/drawing/2014/main" id="{EF7FF2C5-2894-4BD4-971F-24CA03C3EA9C}"/>
              </a:ext>
            </a:extLst>
          </p:cNvPr>
          <p:cNvSpPr>
            <a:spLocks noGrp="1"/>
          </p:cNvSpPr>
          <p:nvPr>
            <p:ph type="sldNum" sz="quarter" idx="12"/>
          </p:nvPr>
        </p:nvSpPr>
        <p:spPr/>
        <p:txBody>
          <a:bodyPr/>
          <a:lstStyle/>
          <a:p>
            <a:fld id="{459A2958-80F3-4CB4-8669-AAD9B9B03EB4}" type="slidenum">
              <a:rPr lang="en-SG" smtClean="0"/>
              <a:t>44</a:t>
            </a:fld>
            <a:endParaRPr lang="en-SG"/>
          </a:p>
        </p:txBody>
      </p:sp>
      <p:sp>
        <p:nvSpPr>
          <p:cNvPr id="14" name="Title 1">
            <a:extLst>
              <a:ext uri="{FF2B5EF4-FFF2-40B4-BE49-F238E27FC236}">
                <a16:creationId xmlns:a16="http://schemas.microsoft.com/office/drawing/2014/main" id="{1950FC2B-54BA-4BD9-A031-9F7E199DBBC3}"/>
              </a:ext>
            </a:extLst>
          </p:cNvPr>
          <p:cNvSpPr>
            <a:spLocks noGrp="1"/>
          </p:cNvSpPr>
          <p:nvPr>
            <p:ph type="title"/>
          </p:nvPr>
        </p:nvSpPr>
        <p:spPr>
          <a:xfrm>
            <a:off x="288191" y="387670"/>
            <a:ext cx="10515600" cy="1325563"/>
          </a:xfrm>
        </p:spPr>
        <p:txBody>
          <a:bodyPr/>
          <a:lstStyle/>
          <a:p>
            <a:r>
              <a:rPr lang="en-US" dirty="0">
                <a:latin typeface="+mn-lt"/>
              </a:rPr>
              <a:t>3. Proposed Solution</a:t>
            </a:r>
            <a:endParaRPr lang="en-SG" dirty="0">
              <a:latin typeface="+mn-lt"/>
            </a:endParaRPr>
          </a:p>
        </p:txBody>
      </p:sp>
      <p:cxnSp>
        <p:nvCxnSpPr>
          <p:cNvPr id="15" name="Straight Connector 14">
            <a:extLst>
              <a:ext uri="{FF2B5EF4-FFF2-40B4-BE49-F238E27FC236}">
                <a16:creationId xmlns:a16="http://schemas.microsoft.com/office/drawing/2014/main" id="{FF7DBFA3-8248-4556-B9D1-8E94865FB33A}"/>
              </a:ext>
            </a:extLst>
          </p:cNvPr>
          <p:cNvCxnSpPr>
            <a:cxnSpLocks/>
          </p:cNvCxnSpPr>
          <p:nvPr/>
        </p:nvCxnSpPr>
        <p:spPr>
          <a:xfrm>
            <a:off x="288191" y="140746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2" descr="National University Of Singapore (NUS) – Logos Download">
            <a:extLst>
              <a:ext uri="{FF2B5EF4-FFF2-40B4-BE49-F238E27FC236}">
                <a16:creationId xmlns:a16="http://schemas.microsoft.com/office/drawing/2014/main" id="{4D362335-04F7-4C48-A270-C53ADDB4F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3E3B50E0-CAF9-4F73-B077-31A6C59BA608}"/>
              </a:ext>
            </a:extLst>
          </p:cNvPr>
          <p:cNvSpPr/>
          <p:nvPr/>
        </p:nvSpPr>
        <p:spPr>
          <a:xfrm>
            <a:off x="5403665" y="83632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586480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C40C3812-DF5A-43F0-8458-866136AD8C5D}"/>
              </a:ext>
            </a:extLst>
          </p:cNvPr>
          <p:cNvSpPr>
            <a:spLocks noGrp="1"/>
          </p:cNvSpPr>
          <p:nvPr>
            <p:ph idx="1"/>
          </p:nvPr>
        </p:nvSpPr>
        <p:spPr>
          <a:xfrm>
            <a:off x="502270" y="1558337"/>
            <a:ext cx="6548283" cy="4351338"/>
          </a:xfrm>
        </p:spPr>
        <p:txBody>
          <a:bodyPr vert="horz" lIns="91440" tIns="45720" rIns="91440" bIns="45720" rtlCol="0">
            <a:normAutofit/>
          </a:bodyPr>
          <a:lstStyle/>
          <a:p>
            <a:pPr marL="0" indent="0">
              <a:lnSpc>
                <a:spcPct val="150000"/>
              </a:lnSpc>
              <a:buNone/>
            </a:pPr>
            <a:r>
              <a:rPr lang="en-US" sz="2400" b="1" dirty="0"/>
              <a:t>Solution: </a:t>
            </a:r>
            <a:r>
              <a:rPr lang="en-US" sz="2400" u="sng" dirty="0"/>
              <a:t>Adoption of OpenCV’s </a:t>
            </a:r>
            <a:r>
              <a:rPr lang="en-US" sz="2400" u="sng" dirty="0">
                <a:latin typeface="Consolas" panose="020B0609020204030204" pitchFamily="49" charset="0"/>
              </a:rPr>
              <a:t>Stitcher</a:t>
            </a:r>
            <a:r>
              <a:rPr lang="en-US" sz="2400" u="sng" dirty="0"/>
              <a:t> Class</a:t>
            </a:r>
          </a:p>
          <a:p>
            <a:pPr lvl="1">
              <a:lnSpc>
                <a:spcPct val="150000"/>
              </a:lnSpc>
            </a:pPr>
            <a:r>
              <a:rPr lang="en-US" sz="1800" i="1" dirty="0"/>
              <a:t>Brown M. and Lowe D.’s “Automatic Panoramic Image Stitching using Invariant Features”</a:t>
            </a:r>
          </a:p>
          <a:p>
            <a:pPr>
              <a:lnSpc>
                <a:spcPct val="150000"/>
              </a:lnSpc>
            </a:pPr>
            <a:r>
              <a:rPr lang="en-US" sz="2000" dirty="0"/>
              <a:t>Able to stitch images regardless of the </a:t>
            </a:r>
            <a:r>
              <a:rPr lang="en-US" sz="2000" u="sng" dirty="0"/>
              <a:t>number of images </a:t>
            </a:r>
            <a:r>
              <a:rPr lang="en-US" sz="2000" dirty="0"/>
              <a:t>and </a:t>
            </a:r>
            <a:r>
              <a:rPr lang="en-US" sz="2000" u="sng" dirty="0"/>
              <a:t>order of input</a:t>
            </a:r>
          </a:p>
          <a:p>
            <a:pPr>
              <a:lnSpc>
                <a:spcPct val="150000"/>
              </a:lnSpc>
            </a:pPr>
            <a:r>
              <a:rPr lang="en-US" sz="2000" dirty="0"/>
              <a:t>The pipeline was extracted and configured</a:t>
            </a:r>
          </a:p>
          <a:p>
            <a:pPr>
              <a:lnSpc>
                <a:spcPct val="150000"/>
              </a:lnSpc>
            </a:pPr>
            <a:r>
              <a:rPr lang="en-US" sz="2000" dirty="0"/>
              <a:t>Incorporate the 8 feature-detector-descriptor algorithms</a:t>
            </a:r>
          </a:p>
          <a:p>
            <a:pPr>
              <a:lnSpc>
                <a:spcPct val="150000"/>
              </a:lnSpc>
            </a:pPr>
            <a:r>
              <a:rPr lang="en-US" sz="2000" b="1" dirty="0"/>
              <a:t>Product: </a:t>
            </a:r>
            <a:r>
              <a:rPr lang="en-US" sz="2000" b="1" dirty="0">
                <a:solidFill>
                  <a:schemeClr val="accent5"/>
                </a:solidFill>
              </a:rPr>
              <a:t>Multi-Map Stitcher Class</a:t>
            </a: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45</a:t>
            </a:fld>
            <a:endParaRPr lang="en-SG"/>
          </a:p>
        </p:txBody>
      </p:sp>
      <p:sp>
        <p:nvSpPr>
          <p:cNvPr id="9" name="TextBox 8">
            <a:extLst>
              <a:ext uri="{FF2B5EF4-FFF2-40B4-BE49-F238E27FC236}">
                <a16:creationId xmlns:a16="http://schemas.microsoft.com/office/drawing/2014/main" id="{769257FB-1A19-4B4A-A5CF-18ADD4534DDC}"/>
              </a:ext>
            </a:extLst>
          </p:cNvPr>
          <p:cNvSpPr txBox="1"/>
          <p:nvPr/>
        </p:nvSpPr>
        <p:spPr>
          <a:xfrm>
            <a:off x="7505245" y="5967240"/>
            <a:ext cx="3537590" cy="338554"/>
          </a:xfrm>
          <a:prstGeom prst="rect">
            <a:avLst/>
          </a:prstGeom>
          <a:noFill/>
        </p:spPr>
        <p:txBody>
          <a:bodyPr wrap="square" rtlCol="0">
            <a:spAutoFit/>
          </a:bodyPr>
          <a:lstStyle/>
          <a:p>
            <a:pPr algn="ctr"/>
            <a:r>
              <a:rPr lang="en-US" sz="1600" i="1" dirty="0"/>
              <a:t>Figure 18. Demonstration of </a:t>
            </a:r>
            <a:r>
              <a:rPr lang="en-US" sz="1600" i="1" dirty="0" err="1"/>
              <a:t>AutoStitch</a:t>
            </a:r>
            <a:r>
              <a:rPr lang="en-US" sz="1600" i="1" dirty="0"/>
              <a:t>.</a:t>
            </a:r>
            <a:endParaRPr lang="en-SG" sz="1600" i="1" dirty="0"/>
          </a:p>
        </p:txBody>
      </p:sp>
      <p:pic>
        <p:nvPicPr>
          <p:cNvPr id="14" name="Picture 2">
            <a:extLst>
              <a:ext uri="{FF2B5EF4-FFF2-40B4-BE49-F238E27FC236}">
                <a16:creationId xmlns:a16="http://schemas.microsoft.com/office/drawing/2014/main" id="{6EB9BDE1-0D69-4839-A489-A7F970065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4281" y="1477710"/>
            <a:ext cx="3760493" cy="451259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387670"/>
            <a:ext cx="10515600" cy="1325563"/>
          </a:xfrm>
        </p:spPr>
        <p:txBody>
          <a:bodyPr/>
          <a:lstStyle/>
          <a:p>
            <a:r>
              <a:rPr lang="en-US" dirty="0">
                <a:latin typeface="+mn-lt"/>
              </a:rPr>
              <a:t>3. Proposed Solution</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40746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5392090" y="847416"/>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67554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D39B19E-DE30-4AEE-938F-E778CED1168D}"/>
              </a:ext>
            </a:extLst>
          </p:cNvPr>
          <p:cNvCxnSpPr>
            <a:cxnSpLocks/>
            <a:stCxn id="18" idx="3"/>
          </p:cNvCxnSpPr>
          <p:nvPr/>
        </p:nvCxnSpPr>
        <p:spPr>
          <a:xfrm>
            <a:off x="6564535" y="2139774"/>
            <a:ext cx="817882" cy="7137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7C74BDC-3234-45EF-858A-991F14E9F5BC}"/>
              </a:ext>
            </a:extLst>
          </p:cNvPr>
          <p:cNvSpPr/>
          <p:nvPr/>
        </p:nvSpPr>
        <p:spPr>
          <a:xfrm>
            <a:off x="7339691" y="1560596"/>
            <a:ext cx="3711282" cy="132556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38" name="Straight Connector 37">
            <a:extLst>
              <a:ext uri="{FF2B5EF4-FFF2-40B4-BE49-F238E27FC236}">
                <a16:creationId xmlns:a16="http://schemas.microsoft.com/office/drawing/2014/main" id="{765ADBF8-B232-4F80-8630-36C6B24F3DC4}"/>
              </a:ext>
            </a:extLst>
          </p:cNvPr>
          <p:cNvCxnSpPr>
            <a:cxnSpLocks/>
            <a:stCxn id="18" idx="3"/>
          </p:cNvCxnSpPr>
          <p:nvPr/>
        </p:nvCxnSpPr>
        <p:spPr>
          <a:xfrm flipV="1">
            <a:off x="6564535" y="1601901"/>
            <a:ext cx="775156" cy="5378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46</a:t>
            </a:fld>
            <a:endParaRPr lang="en-SG" dirty="0"/>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387670"/>
            <a:ext cx="10515600" cy="1325563"/>
          </a:xfrm>
        </p:spPr>
        <p:txBody>
          <a:bodyPr/>
          <a:lstStyle/>
          <a:p>
            <a:r>
              <a:rPr lang="en-US" dirty="0">
                <a:latin typeface="+mn-lt"/>
              </a:rPr>
              <a:t>3. Proposed Solution</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40746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5262043" y="799135"/>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5" name="Rectangle: Rounded Corners 4">
            <a:extLst>
              <a:ext uri="{FF2B5EF4-FFF2-40B4-BE49-F238E27FC236}">
                <a16:creationId xmlns:a16="http://schemas.microsoft.com/office/drawing/2014/main" id="{1AD0A143-CB05-4CE5-8357-C61AFA49DBC3}"/>
              </a:ext>
            </a:extLst>
          </p:cNvPr>
          <p:cNvSpPr/>
          <p:nvPr/>
        </p:nvSpPr>
        <p:spPr>
          <a:xfrm>
            <a:off x="536698" y="1808445"/>
            <a:ext cx="2604977" cy="6626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Consolas" panose="020B0609020204030204" pitchFamily="49" charset="0"/>
              </a:rPr>
              <a:t>Feature Detection &amp; Description</a:t>
            </a:r>
          </a:p>
        </p:txBody>
      </p:sp>
      <p:sp>
        <p:nvSpPr>
          <p:cNvPr id="18" name="Rectangle: Rounded Corners 17">
            <a:extLst>
              <a:ext uri="{FF2B5EF4-FFF2-40B4-BE49-F238E27FC236}">
                <a16:creationId xmlns:a16="http://schemas.microsoft.com/office/drawing/2014/main" id="{C4EDE14A-960D-4FCD-9807-6741562F8563}"/>
              </a:ext>
            </a:extLst>
          </p:cNvPr>
          <p:cNvSpPr/>
          <p:nvPr/>
        </p:nvSpPr>
        <p:spPr>
          <a:xfrm>
            <a:off x="3959558" y="1808446"/>
            <a:ext cx="2604977" cy="6626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Consolas" panose="020B0609020204030204" pitchFamily="49" charset="0"/>
              </a:rPr>
              <a:t>Pairwise Matching</a:t>
            </a:r>
          </a:p>
        </p:txBody>
      </p:sp>
      <p:sp>
        <p:nvSpPr>
          <p:cNvPr id="19" name="Rectangle: Rounded Corners 18">
            <a:extLst>
              <a:ext uri="{FF2B5EF4-FFF2-40B4-BE49-F238E27FC236}">
                <a16:creationId xmlns:a16="http://schemas.microsoft.com/office/drawing/2014/main" id="{656CFAF6-DE76-4814-8795-61BBE7DC3CCF}"/>
              </a:ext>
            </a:extLst>
          </p:cNvPr>
          <p:cNvSpPr/>
          <p:nvPr/>
        </p:nvSpPr>
        <p:spPr>
          <a:xfrm>
            <a:off x="3959556" y="2894475"/>
            <a:ext cx="2604977" cy="6626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Consolas" panose="020B0609020204030204" pitchFamily="49" charset="0"/>
              </a:rPr>
              <a:t>Finding Largest Component</a:t>
            </a:r>
          </a:p>
        </p:txBody>
      </p:sp>
      <p:sp>
        <p:nvSpPr>
          <p:cNvPr id="20" name="Rectangle: Rounded Corners 19">
            <a:extLst>
              <a:ext uri="{FF2B5EF4-FFF2-40B4-BE49-F238E27FC236}">
                <a16:creationId xmlns:a16="http://schemas.microsoft.com/office/drawing/2014/main" id="{8B837539-25F4-4158-8B7B-16739127F11A}"/>
              </a:ext>
            </a:extLst>
          </p:cNvPr>
          <p:cNvSpPr/>
          <p:nvPr/>
        </p:nvSpPr>
        <p:spPr>
          <a:xfrm>
            <a:off x="3959556" y="3980504"/>
            <a:ext cx="2604977" cy="6626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Consolas" panose="020B0609020204030204" pitchFamily="49" charset="0"/>
              </a:rPr>
              <a:t>Compute Homography between Pairs</a:t>
            </a:r>
          </a:p>
        </p:txBody>
      </p:sp>
      <p:sp>
        <p:nvSpPr>
          <p:cNvPr id="21" name="Rectangle: Rounded Corners 20">
            <a:extLst>
              <a:ext uri="{FF2B5EF4-FFF2-40B4-BE49-F238E27FC236}">
                <a16:creationId xmlns:a16="http://schemas.microsoft.com/office/drawing/2014/main" id="{3F6F24D6-36CD-4F0D-BD11-5800BBAA95EC}"/>
              </a:ext>
            </a:extLst>
          </p:cNvPr>
          <p:cNvSpPr/>
          <p:nvPr/>
        </p:nvSpPr>
        <p:spPr>
          <a:xfrm>
            <a:off x="3959555" y="5066533"/>
            <a:ext cx="2604977" cy="6626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Consolas" panose="020B0609020204030204" pitchFamily="49" charset="0"/>
              </a:rPr>
              <a:t>Bundle Adjustment</a:t>
            </a:r>
          </a:p>
        </p:txBody>
      </p:sp>
      <p:cxnSp>
        <p:nvCxnSpPr>
          <p:cNvPr id="7" name="Straight Arrow Connector 6">
            <a:extLst>
              <a:ext uri="{FF2B5EF4-FFF2-40B4-BE49-F238E27FC236}">
                <a16:creationId xmlns:a16="http://schemas.microsoft.com/office/drawing/2014/main" id="{8549EA8E-41F2-4149-A34F-A408487BF816}"/>
              </a:ext>
            </a:extLst>
          </p:cNvPr>
          <p:cNvCxnSpPr>
            <a:stCxn id="5" idx="3"/>
            <a:endCxn id="18" idx="1"/>
          </p:cNvCxnSpPr>
          <p:nvPr/>
        </p:nvCxnSpPr>
        <p:spPr>
          <a:xfrm>
            <a:off x="3141675" y="2139773"/>
            <a:ext cx="817883" cy="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19F0F20-11DD-47BB-BC4F-DCDABE91CFA6}"/>
              </a:ext>
            </a:extLst>
          </p:cNvPr>
          <p:cNvCxnSpPr>
            <a:cxnSpLocks/>
            <a:stCxn id="18" idx="2"/>
            <a:endCxn id="19" idx="0"/>
          </p:cNvCxnSpPr>
          <p:nvPr/>
        </p:nvCxnSpPr>
        <p:spPr>
          <a:xfrm flipH="1">
            <a:off x="5262045" y="2471101"/>
            <a:ext cx="2" cy="4233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47CD868-5808-4DC2-9494-4206DA858788}"/>
              </a:ext>
            </a:extLst>
          </p:cNvPr>
          <p:cNvCxnSpPr>
            <a:cxnSpLocks/>
            <a:stCxn id="19" idx="2"/>
            <a:endCxn id="20" idx="0"/>
          </p:cNvCxnSpPr>
          <p:nvPr/>
        </p:nvCxnSpPr>
        <p:spPr>
          <a:xfrm>
            <a:off x="5262045" y="3557130"/>
            <a:ext cx="0" cy="4233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D21A05B6-27C6-4F27-9749-03DB8441C2F0}"/>
              </a:ext>
            </a:extLst>
          </p:cNvPr>
          <p:cNvCxnSpPr>
            <a:cxnSpLocks/>
            <a:stCxn id="20" idx="2"/>
            <a:endCxn id="21" idx="0"/>
          </p:cNvCxnSpPr>
          <p:nvPr/>
        </p:nvCxnSpPr>
        <p:spPr>
          <a:xfrm flipH="1">
            <a:off x="5262044" y="4643159"/>
            <a:ext cx="1" cy="4233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Rectangle: Rounded Corners 33">
            <a:extLst>
              <a:ext uri="{FF2B5EF4-FFF2-40B4-BE49-F238E27FC236}">
                <a16:creationId xmlns:a16="http://schemas.microsoft.com/office/drawing/2014/main" id="{1801EF90-D115-4F54-ACAB-213BEA9B7D2D}"/>
              </a:ext>
            </a:extLst>
          </p:cNvPr>
          <p:cNvSpPr/>
          <p:nvPr/>
        </p:nvSpPr>
        <p:spPr>
          <a:xfrm>
            <a:off x="536697" y="5063055"/>
            <a:ext cx="2604977" cy="66265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solidFill>
                  <a:schemeClr val="tx1"/>
                </a:solidFill>
                <a:latin typeface="Consolas" panose="020B0609020204030204" pitchFamily="49" charset="0"/>
              </a:rPr>
              <a:t>Warp</a:t>
            </a:r>
          </a:p>
        </p:txBody>
      </p:sp>
      <p:cxnSp>
        <p:nvCxnSpPr>
          <p:cNvPr id="35" name="Straight Arrow Connector 34">
            <a:extLst>
              <a:ext uri="{FF2B5EF4-FFF2-40B4-BE49-F238E27FC236}">
                <a16:creationId xmlns:a16="http://schemas.microsoft.com/office/drawing/2014/main" id="{050BFF13-9883-470E-8E76-18B561BCBF2E}"/>
              </a:ext>
            </a:extLst>
          </p:cNvPr>
          <p:cNvCxnSpPr>
            <a:cxnSpLocks/>
            <a:stCxn id="21" idx="1"/>
            <a:endCxn id="34" idx="3"/>
          </p:cNvCxnSpPr>
          <p:nvPr/>
        </p:nvCxnSpPr>
        <p:spPr>
          <a:xfrm flipH="1" flipV="1">
            <a:off x="3141674" y="5394383"/>
            <a:ext cx="817881" cy="347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31BA1EB-4F2A-42CF-B030-FBA577776041}"/>
              </a:ext>
            </a:extLst>
          </p:cNvPr>
          <p:cNvCxnSpPr>
            <a:cxnSpLocks/>
            <a:stCxn id="19" idx="3"/>
          </p:cNvCxnSpPr>
          <p:nvPr/>
        </p:nvCxnSpPr>
        <p:spPr>
          <a:xfrm>
            <a:off x="6564533" y="3225803"/>
            <a:ext cx="708560" cy="2031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CC13736-1061-45AA-BE8C-97C6E64E9B47}"/>
              </a:ext>
            </a:extLst>
          </p:cNvPr>
          <p:cNvCxnSpPr>
            <a:cxnSpLocks/>
            <a:stCxn id="19" idx="3"/>
          </p:cNvCxnSpPr>
          <p:nvPr/>
        </p:nvCxnSpPr>
        <p:spPr>
          <a:xfrm>
            <a:off x="6564533" y="3225803"/>
            <a:ext cx="708560" cy="27794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8DF43DAB-99C5-4C67-AAD3-B925F8E135A5}"/>
              </a:ext>
            </a:extLst>
          </p:cNvPr>
          <p:cNvGrpSpPr/>
          <p:nvPr/>
        </p:nvGrpSpPr>
        <p:grpSpPr>
          <a:xfrm>
            <a:off x="8137940" y="2277571"/>
            <a:ext cx="2204013" cy="337883"/>
            <a:chOff x="7778187" y="2133217"/>
            <a:chExt cx="2204013" cy="337883"/>
          </a:xfrm>
        </p:grpSpPr>
        <p:sp>
          <p:nvSpPr>
            <p:cNvPr id="6" name="Oval 5">
              <a:extLst>
                <a:ext uri="{FF2B5EF4-FFF2-40B4-BE49-F238E27FC236}">
                  <a16:creationId xmlns:a16="http://schemas.microsoft.com/office/drawing/2014/main" id="{60FF30F7-3EE9-4004-B658-C2056C1B22B7}"/>
                </a:ext>
              </a:extLst>
            </p:cNvPr>
            <p:cNvSpPr/>
            <p:nvPr/>
          </p:nvSpPr>
          <p:spPr>
            <a:xfrm>
              <a:off x="7778187" y="2139772"/>
              <a:ext cx="370390" cy="33132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5" name="Oval 24">
              <a:extLst>
                <a:ext uri="{FF2B5EF4-FFF2-40B4-BE49-F238E27FC236}">
                  <a16:creationId xmlns:a16="http://schemas.microsoft.com/office/drawing/2014/main" id="{CC092CCC-E2CE-4A2A-970F-BDA636CF0F36}"/>
                </a:ext>
              </a:extLst>
            </p:cNvPr>
            <p:cNvSpPr/>
            <p:nvPr/>
          </p:nvSpPr>
          <p:spPr>
            <a:xfrm>
              <a:off x="8386584" y="2139772"/>
              <a:ext cx="370390" cy="331328"/>
            </a:xfrm>
            <a:prstGeom prst="ellipse">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Oval 26">
              <a:extLst>
                <a:ext uri="{FF2B5EF4-FFF2-40B4-BE49-F238E27FC236}">
                  <a16:creationId xmlns:a16="http://schemas.microsoft.com/office/drawing/2014/main" id="{722B3B3A-F71B-4116-BA3F-2E1986599DC5}"/>
                </a:ext>
              </a:extLst>
            </p:cNvPr>
            <p:cNvSpPr/>
            <p:nvPr/>
          </p:nvSpPr>
          <p:spPr>
            <a:xfrm>
              <a:off x="9003413" y="2139772"/>
              <a:ext cx="370390" cy="331328"/>
            </a:xfrm>
            <a:prstGeom prst="ellipse">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041146A-3ACA-4EE9-9D83-DE4244CBDAC2}"/>
                </a:ext>
              </a:extLst>
            </p:cNvPr>
            <p:cNvSpPr/>
            <p:nvPr/>
          </p:nvSpPr>
          <p:spPr>
            <a:xfrm>
              <a:off x="9611810" y="2133217"/>
              <a:ext cx="370390" cy="331328"/>
            </a:xfrm>
            <a:prstGeom prst="ellipse">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Connector: Curved 9">
              <a:extLst>
                <a:ext uri="{FF2B5EF4-FFF2-40B4-BE49-F238E27FC236}">
                  <a16:creationId xmlns:a16="http://schemas.microsoft.com/office/drawing/2014/main" id="{23BDAB84-34C1-463C-A527-BC554D071CEB}"/>
                </a:ext>
              </a:extLst>
            </p:cNvPr>
            <p:cNvCxnSpPr>
              <a:stCxn id="6" idx="0"/>
              <a:endCxn id="25" idx="0"/>
            </p:cNvCxnSpPr>
            <p:nvPr/>
          </p:nvCxnSpPr>
          <p:spPr>
            <a:xfrm rot="5400000" flipH="1" flipV="1">
              <a:off x="8267580" y="1835574"/>
              <a:ext cx="12700" cy="608397"/>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C141D55C-07B0-4C20-AA43-18F2CF76998D}"/>
                </a:ext>
              </a:extLst>
            </p:cNvPr>
            <p:cNvCxnSpPr>
              <a:cxnSpLocks/>
              <a:stCxn id="6" idx="0"/>
              <a:endCxn id="27" idx="0"/>
            </p:cNvCxnSpPr>
            <p:nvPr/>
          </p:nvCxnSpPr>
          <p:spPr>
            <a:xfrm rot="5400000" flipH="1" flipV="1">
              <a:off x="8575995" y="1527159"/>
              <a:ext cx="12700" cy="1225226"/>
            </a:xfrm>
            <a:prstGeom prst="curvedConnector3">
              <a:avLst>
                <a:gd name="adj1" fmla="val 325822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6810057A-7D25-4508-85D8-B12598602EA1}"/>
                </a:ext>
              </a:extLst>
            </p:cNvPr>
            <p:cNvCxnSpPr>
              <a:cxnSpLocks/>
              <a:stCxn id="6" idx="0"/>
              <a:endCxn id="28" idx="0"/>
            </p:cNvCxnSpPr>
            <p:nvPr/>
          </p:nvCxnSpPr>
          <p:spPr>
            <a:xfrm rot="5400000" flipH="1" flipV="1">
              <a:off x="8876916" y="1219684"/>
              <a:ext cx="6555" cy="1833623"/>
            </a:xfrm>
            <a:prstGeom prst="curvedConnector3">
              <a:avLst>
                <a:gd name="adj1" fmla="val 88847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4B23D81C-E318-45B7-8FC6-31261B7E0A0E}"/>
              </a:ext>
            </a:extLst>
          </p:cNvPr>
          <p:cNvCxnSpPr>
            <a:cxnSpLocks/>
            <a:stCxn id="20" idx="3"/>
          </p:cNvCxnSpPr>
          <p:nvPr/>
        </p:nvCxnSpPr>
        <p:spPr>
          <a:xfrm>
            <a:off x="6564533" y="4311832"/>
            <a:ext cx="708560" cy="1683062"/>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0751EB2C-2761-4C9B-93F6-AB5E18D8DC07}"/>
              </a:ext>
            </a:extLst>
          </p:cNvPr>
          <p:cNvCxnSpPr>
            <a:cxnSpLocks/>
            <a:stCxn id="20" idx="3"/>
          </p:cNvCxnSpPr>
          <p:nvPr/>
        </p:nvCxnSpPr>
        <p:spPr>
          <a:xfrm flipV="1">
            <a:off x="6564533" y="3429000"/>
            <a:ext cx="708560" cy="882832"/>
          </a:xfrm>
          <a:prstGeom prst="line">
            <a:avLst/>
          </a:prstGeom>
          <a:ln w="28575"/>
        </p:spPr>
        <p:style>
          <a:lnRef idx="1">
            <a:schemeClr val="dk1"/>
          </a:lnRef>
          <a:fillRef idx="0">
            <a:schemeClr val="dk1"/>
          </a:fillRef>
          <a:effectRef idx="0">
            <a:schemeClr val="dk1"/>
          </a:effectRef>
          <a:fontRef idx="minor">
            <a:schemeClr val="tx1"/>
          </a:fontRef>
        </p:style>
      </p:cxnSp>
      <p:pic>
        <p:nvPicPr>
          <p:cNvPr id="41" name="Picture 40" descr="Diagram&#10;&#10;Description automatically generated">
            <a:extLst>
              <a:ext uri="{FF2B5EF4-FFF2-40B4-BE49-F238E27FC236}">
                <a16:creationId xmlns:a16="http://schemas.microsoft.com/office/drawing/2014/main" id="{34DDB82C-7F19-48D3-8F29-A69A7ECD9822}"/>
              </a:ext>
            </a:extLst>
          </p:cNvPr>
          <p:cNvPicPr>
            <a:picLocks noChangeAspect="1"/>
          </p:cNvPicPr>
          <p:nvPr/>
        </p:nvPicPr>
        <p:blipFill rotWithShape="1">
          <a:blip r:embed="rId4"/>
          <a:srcRect l="5968" t="8453" r="6850" b="11781"/>
          <a:stretch/>
        </p:blipFill>
        <p:spPr bwMode="auto">
          <a:xfrm>
            <a:off x="7273096" y="3429000"/>
            <a:ext cx="4382207" cy="2555579"/>
          </a:xfrm>
          <a:prstGeom prst="rect">
            <a:avLst/>
          </a:prstGeom>
          <a:ln w="28575">
            <a:solidFill>
              <a:schemeClr val="tx1"/>
            </a:solid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F6A62B91-C898-4A08-B778-855DD7B54398}"/>
              </a:ext>
            </a:extLst>
          </p:cNvPr>
          <p:cNvSpPr txBox="1"/>
          <p:nvPr/>
        </p:nvSpPr>
        <p:spPr>
          <a:xfrm>
            <a:off x="7410811" y="3942682"/>
            <a:ext cx="1705916" cy="338554"/>
          </a:xfrm>
          <a:prstGeom prst="rect">
            <a:avLst/>
          </a:prstGeom>
          <a:solidFill>
            <a:schemeClr val="bg1"/>
          </a:solidFill>
        </p:spPr>
        <p:txBody>
          <a:bodyPr wrap="square" rtlCol="0">
            <a:spAutoFit/>
          </a:bodyPr>
          <a:lstStyle/>
          <a:p>
            <a:pPr algn="ctr"/>
            <a:r>
              <a:rPr lang="en-SG" sz="1600" b="1" dirty="0">
                <a:latin typeface="Consolas" panose="020B0609020204030204" pitchFamily="49" charset="0"/>
              </a:rPr>
              <a:t>Homography 1</a:t>
            </a:r>
          </a:p>
        </p:txBody>
      </p:sp>
      <p:sp>
        <p:nvSpPr>
          <p:cNvPr id="43" name="TextBox 42">
            <a:extLst>
              <a:ext uri="{FF2B5EF4-FFF2-40B4-BE49-F238E27FC236}">
                <a16:creationId xmlns:a16="http://schemas.microsoft.com/office/drawing/2014/main" id="{9F502086-CF99-4E01-A0E5-ECCB52361C55}"/>
              </a:ext>
            </a:extLst>
          </p:cNvPr>
          <p:cNvSpPr txBox="1"/>
          <p:nvPr/>
        </p:nvSpPr>
        <p:spPr>
          <a:xfrm>
            <a:off x="9025112" y="3942682"/>
            <a:ext cx="1705916" cy="338554"/>
          </a:xfrm>
          <a:prstGeom prst="rect">
            <a:avLst/>
          </a:prstGeom>
          <a:solidFill>
            <a:schemeClr val="bg1"/>
          </a:solidFill>
        </p:spPr>
        <p:txBody>
          <a:bodyPr wrap="square" rtlCol="0">
            <a:spAutoFit/>
          </a:bodyPr>
          <a:lstStyle/>
          <a:p>
            <a:pPr algn="ctr"/>
            <a:r>
              <a:rPr lang="en-SG" sz="1600" b="1" dirty="0">
                <a:latin typeface="Consolas" panose="020B0609020204030204" pitchFamily="49" charset="0"/>
              </a:rPr>
              <a:t>Homography 2</a:t>
            </a:r>
          </a:p>
        </p:txBody>
      </p:sp>
      <p:sp>
        <p:nvSpPr>
          <p:cNvPr id="47" name="TextBox 46">
            <a:extLst>
              <a:ext uri="{FF2B5EF4-FFF2-40B4-BE49-F238E27FC236}">
                <a16:creationId xmlns:a16="http://schemas.microsoft.com/office/drawing/2014/main" id="{68F1B52D-FF77-464B-B0BF-1E735B9D331A}"/>
              </a:ext>
            </a:extLst>
          </p:cNvPr>
          <p:cNvSpPr txBox="1"/>
          <p:nvPr/>
        </p:nvSpPr>
        <p:spPr>
          <a:xfrm>
            <a:off x="9129242" y="4824077"/>
            <a:ext cx="1705916" cy="338554"/>
          </a:xfrm>
          <a:prstGeom prst="rect">
            <a:avLst/>
          </a:prstGeom>
          <a:solidFill>
            <a:schemeClr val="bg1"/>
          </a:solidFill>
        </p:spPr>
        <p:txBody>
          <a:bodyPr wrap="square" rtlCol="0">
            <a:spAutoFit/>
          </a:bodyPr>
          <a:lstStyle/>
          <a:p>
            <a:pPr algn="ctr"/>
            <a:r>
              <a:rPr lang="en-SG" sz="1600" b="1" dirty="0">
                <a:latin typeface="Consolas" panose="020B0609020204030204" pitchFamily="49" charset="0"/>
              </a:rPr>
              <a:t>Homography 3</a:t>
            </a:r>
          </a:p>
        </p:txBody>
      </p:sp>
      <p:sp>
        <p:nvSpPr>
          <p:cNvPr id="24" name="Rectangle 23">
            <a:extLst>
              <a:ext uri="{FF2B5EF4-FFF2-40B4-BE49-F238E27FC236}">
                <a16:creationId xmlns:a16="http://schemas.microsoft.com/office/drawing/2014/main" id="{89E2B5E7-E236-414F-BD8E-2D0DCEAD6D4C}"/>
              </a:ext>
            </a:extLst>
          </p:cNvPr>
          <p:cNvSpPr/>
          <p:nvPr/>
        </p:nvSpPr>
        <p:spPr>
          <a:xfrm>
            <a:off x="10590835" y="3980504"/>
            <a:ext cx="972274" cy="300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7AAAD121-4448-49C3-B035-7E927E62C78C}"/>
              </a:ext>
            </a:extLst>
          </p:cNvPr>
          <p:cNvSpPr/>
          <p:nvPr/>
        </p:nvSpPr>
        <p:spPr>
          <a:xfrm>
            <a:off x="10735944" y="4876313"/>
            <a:ext cx="896209" cy="286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3157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8"/>
                                        </p:tgtEl>
                                      </p:cBhvr>
                                    </p:animEffect>
                                    <p:animScale>
                                      <p:cBhvr>
                                        <p:cTn id="12" dur="250" autoRev="1" fill="hold"/>
                                        <p:tgtEl>
                                          <p:spTgt spid="1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19"/>
                                        </p:tgtEl>
                                      </p:cBhvr>
                                    </p:animEffect>
                                    <p:animScale>
                                      <p:cBhvr>
                                        <p:cTn id="27" dur="250" autoRev="1" fill="hold"/>
                                        <p:tgtEl>
                                          <p:spTgt spid="19"/>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44"/>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45"/>
                                        </p:tgtEl>
                                        <p:attrNameLst>
                                          <p:attrName>style.visibility</p:attrName>
                                        </p:attrNameLst>
                                      </p:cBhvr>
                                      <p:to>
                                        <p:strVal val="hidden"/>
                                      </p:to>
                                    </p:set>
                                  </p:childTnLst>
                                </p:cTn>
                              </p:par>
                              <p:par>
                                <p:cTn id="42" presetID="1"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6" presetClass="emph" presetSubtype="0" fill="hold" grpId="0" nodeType="clickEffect">
                                  <p:stCondLst>
                                    <p:cond delay="0"/>
                                  </p:stCondLst>
                                  <p:childTnLst>
                                    <p:animEffect transition="out" filter="fade">
                                      <p:cBhvr>
                                        <p:cTn id="61" dur="500" tmFilter="0, 0; .2, .5; .8, .5; 1, 0"/>
                                        <p:tgtEl>
                                          <p:spTgt spid="21"/>
                                        </p:tgtEl>
                                      </p:cBhvr>
                                    </p:animEffect>
                                    <p:animScale>
                                      <p:cBhvr>
                                        <p:cTn id="62" dur="250" autoRev="1" fill="hold"/>
                                        <p:tgtEl>
                                          <p:spTgt spid="21"/>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26" presetClass="emph" presetSubtype="0" fill="hold" grpId="0" nodeType="clickEffect">
                                  <p:stCondLst>
                                    <p:cond delay="0"/>
                                  </p:stCondLst>
                                  <p:childTnLst>
                                    <p:animEffect transition="out" filter="fade">
                                      <p:cBhvr>
                                        <p:cTn id="66" dur="500" tmFilter="0, 0; .2, .5; .8, .5; 1, 0"/>
                                        <p:tgtEl>
                                          <p:spTgt spid="34"/>
                                        </p:tgtEl>
                                      </p:cBhvr>
                                    </p:animEffect>
                                    <p:animScale>
                                      <p:cBhvr>
                                        <p:cTn id="67" dur="250"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18" grpId="0" animBg="1"/>
      <p:bldP spid="19" grpId="0" animBg="1"/>
      <p:bldP spid="21" grpId="0" animBg="1"/>
      <p:bldP spid="34" grpId="0" animBg="1"/>
      <p:bldP spid="17" grpId="0" animBg="1"/>
      <p:bldP spid="43" grpId="0" animBg="1"/>
      <p:bldP spid="47" grpId="0" animBg="1"/>
      <p:bldP spid="24" grpId="0" animBg="1"/>
      <p:bldP spid="4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47</a:t>
            </a:fld>
            <a:endParaRPr lang="en-SG"/>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387670"/>
            <a:ext cx="10515600" cy="1325563"/>
          </a:xfrm>
        </p:spPr>
        <p:txBody>
          <a:bodyPr/>
          <a:lstStyle/>
          <a:p>
            <a:r>
              <a:rPr lang="en-US" dirty="0">
                <a:latin typeface="+mn-lt"/>
              </a:rPr>
              <a:t>3. Proposed Solution</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40746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5246547" y="844776"/>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BAD19D30-5E38-44F9-920E-6A3FF0E7EADD}"/>
              </a:ext>
            </a:extLst>
          </p:cNvPr>
          <p:cNvPicPr>
            <a:picLocks noChangeAspect="1"/>
          </p:cNvPicPr>
          <p:nvPr/>
        </p:nvPicPr>
        <p:blipFill>
          <a:blip r:embed="rId4"/>
          <a:stretch>
            <a:fillRect/>
          </a:stretch>
        </p:blipFill>
        <p:spPr>
          <a:xfrm>
            <a:off x="6614374" y="3101354"/>
            <a:ext cx="4365947" cy="2342063"/>
          </a:xfrm>
          <a:prstGeom prst="rect">
            <a:avLst/>
          </a:prstGeom>
          <a:ln>
            <a:solidFill>
              <a:schemeClr val="tx1"/>
            </a:solidFill>
          </a:ln>
        </p:spPr>
      </p:pic>
      <p:sp>
        <p:nvSpPr>
          <p:cNvPr id="17" name="Right Brace 16">
            <a:extLst>
              <a:ext uri="{FF2B5EF4-FFF2-40B4-BE49-F238E27FC236}">
                <a16:creationId xmlns:a16="http://schemas.microsoft.com/office/drawing/2014/main" id="{F90E321C-B013-47F2-A995-4ABA2D8DD38F}"/>
              </a:ext>
            </a:extLst>
          </p:cNvPr>
          <p:cNvSpPr/>
          <p:nvPr/>
        </p:nvSpPr>
        <p:spPr>
          <a:xfrm>
            <a:off x="5945279" y="1917109"/>
            <a:ext cx="301442" cy="4351338"/>
          </a:xfrm>
          <a:prstGeom prst="rightBrace">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A903065F-3311-4EEF-A3F8-ADC64A8634CC}"/>
              </a:ext>
            </a:extLst>
          </p:cNvPr>
          <p:cNvSpPr txBox="1"/>
          <p:nvPr/>
        </p:nvSpPr>
        <p:spPr>
          <a:xfrm>
            <a:off x="2061991" y="5987018"/>
            <a:ext cx="2210862" cy="369332"/>
          </a:xfrm>
          <a:prstGeom prst="rect">
            <a:avLst/>
          </a:prstGeom>
          <a:noFill/>
        </p:spPr>
        <p:txBody>
          <a:bodyPr wrap="none" rtlCol="0">
            <a:spAutoFit/>
          </a:bodyPr>
          <a:lstStyle/>
          <a:p>
            <a:r>
              <a:rPr lang="en-US" b="1" dirty="0">
                <a:latin typeface="Consolas" panose="020B0609020204030204" pitchFamily="49" charset="0"/>
              </a:rPr>
              <a:t>Overlapping Maps</a:t>
            </a:r>
            <a:endParaRPr lang="en-SG" b="1" dirty="0">
              <a:latin typeface="Consolas" panose="020B0609020204030204" pitchFamily="49" charset="0"/>
            </a:endParaRPr>
          </a:p>
        </p:txBody>
      </p:sp>
      <p:sp>
        <p:nvSpPr>
          <p:cNvPr id="19" name="TextBox 18">
            <a:extLst>
              <a:ext uri="{FF2B5EF4-FFF2-40B4-BE49-F238E27FC236}">
                <a16:creationId xmlns:a16="http://schemas.microsoft.com/office/drawing/2014/main" id="{5D5FB5B8-4527-41D3-B1C7-3FF1154F82A1}"/>
              </a:ext>
            </a:extLst>
          </p:cNvPr>
          <p:cNvSpPr txBox="1"/>
          <p:nvPr/>
        </p:nvSpPr>
        <p:spPr>
          <a:xfrm>
            <a:off x="8185604" y="5558452"/>
            <a:ext cx="1451038" cy="369332"/>
          </a:xfrm>
          <a:prstGeom prst="rect">
            <a:avLst/>
          </a:prstGeom>
          <a:noFill/>
        </p:spPr>
        <p:txBody>
          <a:bodyPr wrap="none" rtlCol="0">
            <a:spAutoFit/>
          </a:bodyPr>
          <a:lstStyle/>
          <a:p>
            <a:r>
              <a:rPr lang="en-US" b="1" dirty="0">
                <a:latin typeface="Consolas" panose="020B0609020204030204" pitchFamily="49" charset="0"/>
              </a:rPr>
              <a:t>Merged Map</a:t>
            </a:r>
            <a:endParaRPr lang="en-SG" b="1" dirty="0">
              <a:latin typeface="Consolas" panose="020B0609020204030204" pitchFamily="49" charset="0"/>
            </a:endParaRPr>
          </a:p>
        </p:txBody>
      </p:sp>
      <p:sp>
        <p:nvSpPr>
          <p:cNvPr id="20" name="TextBox 19">
            <a:extLst>
              <a:ext uri="{FF2B5EF4-FFF2-40B4-BE49-F238E27FC236}">
                <a16:creationId xmlns:a16="http://schemas.microsoft.com/office/drawing/2014/main" id="{EF7AD8F0-CEC5-469A-BDBB-97C99EFCB075}"/>
              </a:ext>
            </a:extLst>
          </p:cNvPr>
          <p:cNvSpPr txBox="1"/>
          <p:nvPr/>
        </p:nvSpPr>
        <p:spPr>
          <a:xfrm>
            <a:off x="6310615" y="2080132"/>
            <a:ext cx="4973466" cy="778868"/>
          </a:xfrm>
          <a:prstGeom prst="rect">
            <a:avLst/>
          </a:prstGeom>
          <a:solidFill>
            <a:schemeClr val="accent6">
              <a:lumMod val="20000"/>
              <a:lumOff val="80000"/>
            </a:schemeClr>
          </a:solidFill>
        </p:spPr>
        <p:txBody>
          <a:bodyPr wrap="square" rtlCol="0">
            <a:spAutoFit/>
          </a:bodyPr>
          <a:lstStyle/>
          <a:p>
            <a:pPr algn="just">
              <a:lnSpc>
                <a:spcPct val="107000"/>
              </a:lnSpc>
              <a:spcAft>
                <a:spcPts val="800"/>
              </a:spcAft>
            </a:pPr>
            <a:r>
              <a:rPr lang="en-SG" sz="12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Map</a:t>
            </a:r>
            <a:r>
              <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SG" sz="12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r</a:t>
            </a:r>
            <a:r>
              <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etrieved from:</a:t>
            </a:r>
          </a:p>
          <a:p>
            <a:pPr algn="just">
              <a:lnSpc>
                <a:spcPct val="107000"/>
              </a:lnSpc>
              <a:spcAft>
                <a:spcPts val="800"/>
              </a:spcAft>
            </a:pPr>
            <a:r>
              <a:rPr lang="en-US" sz="12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"Radish: Robotics Research Datasets", </a:t>
            </a:r>
            <a:r>
              <a:rPr lang="en-US" sz="1200"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Dspace.mit.edu</a:t>
            </a:r>
            <a:r>
              <a:rPr lang="en-US" sz="12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2022. [Online]. Available: https://dspace.mit.edu/handle/1721.1/62236.</a:t>
            </a:r>
            <a:endPar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a:extLst>
              <a:ext uri="{FF2B5EF4-FFF2-40B4-BE49-F238E27FC236}">
                <a16:creationId xmlns:a16="http://schemas.microsoft.com/office/drawing/2014/main" id="{CB1EB3BC-5A87-464A-8EE9-39C142D9141F}"/>
              </a:ext>
            </a:extLst>
          </p:cNvPr>
          <p:cNvPicPr>
            <a:picLocks noChangeAspect="1"/>
          </p:cNvPicPr>
          <p:nvPr/>
        </p:nvPicPr>
        <p:blipFill>
          <a:blip r:embed="rId5"/>
          <a:stretch>
            <a:fillRect/>
          </a:stretch>
        </p:blipFill>
        <p:spPr>
          <a:xfrm>
            <a:off x="3167422" y="4101477"/>
            <a:ext cx="2134116" cy="1787962"/>
          </a:xfrm>
          <a:prstGeom prst="rect">
            <a:avLst/>
          </a:prstGeom>
          <a:ln>
            <a:solidFill>
              <a:schemeClr val="tx1"/>
            </a:solidFill>
          </a:ln>
        </p:spPr>
      </p:pic>
      <p:pic>
        <p:nvPicPr>
          <p:cNvPr id="22" name="Picture 21">
            <a:extLst>
              <a:ext uri="{FF2B5EF4-FFF2-40B4-BE49-F238E27FC236}">
                <a16:creationId xmlns:a16="http://schemas.microsoft.com/office/drawing/2014/main" id="{FBB58351-7DA4-4DF9-B45C-AC03A0BFD958}"/>
              </a:ext>
            </a:extLst>
          </p:cNvPr>
          <p:cNvPicPr>
            <a:picLocks noChangeAspect="1"/>
          </p:cNvPicPr>
          <p:nvPr/>
        </p:nvPicPr>
        <p:blipFill>
          <a:blip r:embed="rId6"/>
          <a:stretch>
            <a:fillRect/>
          </a:stretch>
        </p:blipFill>
        <p:spPr>
          <a:xfrm>
            <a:off x="927097" y="2211757"/>
            <a:ext cx="2134116" cy="1787962"/>
          </a:xfrm>
          <a:prstGeom prst="rect">
            <a:avLst/>
          </a:prstGeom>
          <a:ln>
            <a:solidFill>
              <a:schemeClr val="tx1"/>
            </a:solidFill>
          </a:ln>
        </p:spPr>
      </p:pic>
      <p:pic>
        <p:nvPicPr>
          <p:cNvPr id="23" name="Picture 22">
            <a:extLst>
              <a:ext uri="{FF2B5EF4-FFF2-40B4-BE49-F238E27FC236}">
                <a16:creationId xmlns:a16="http://schemas.microsoft.com/office/drawing/2014/main" id="{4009CCD1-782E-40E1-9293-753B83728DBF}"/>
              </a:ext>
            </a:extLst>
          </p:cNvPr>
          <p:cNvPicPr>
            <a:picLocks noChangeAspect="1"/>
          </p:cNvPicPr>
          <p:nvPr/>
        </p:nvPicPr>
        <p:blipFill>
          <a:blip r:embed="rId7"/>
          <a:stretch>
            <a:fillRect/>
          </a:stretch>
        </p:blipFill>
        <p:spPr>
          <a:xfrm>
            <a:off x="927096" y="4111154"/>
            <a:ext cx="2134117" cy="1787961"/>
          </a:xfrm>
          <a:prstGeom prst="rect">
            <a:avLst/>
          </a:prstGeom>
          <a:ln>
            <a:solidFill>
              <a:schemeClr val="tx1"/>
            </a:solidFill>
          </a:ln>
        </p:spPr>
      </p:pic>
      <p:pic>
        <p:nvPicPr>
          <p:cNvPr id="24" name="Picture 23">
            <a:extLst>
              <a:ext uri="{FF2B5EF4-FFF2-40B4-BE49-F238E27FC236}">
                <a16:creationId xmlns:a16="http://schemas.microsoft.com/office/drawing/2014/main" id="{C9E2AC37-B150-4360-9411-F92180897880}"/>
              </a:ext>
            </a:extLst>
          </p:cNvPr>
          <p:cNvPicPr>
            <a:picLocks noChangeAspect="1"/>
          </p:cNvPicPr>
          <p:nvPr/>
        </p:nvPicPr>
        <p:blipFill>
          <a:blip r:embed="rId8"/>
          <a:stretch>
            <a:fillRect/>
          </a:stretch>
        </p:blipFill>
        <p:spPr>
          <a:xfrm>
            <a:off x="3167422" y="2211757"/>
            <a:ext cx="2134116" cy="1787962"/>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B8143470-010D-4B7D-9712-89478FC2879D}"/>
              </a:ext>
            </a:extLst>
          </p:cNvPr>
          <p:cNvCxnSpPr/>
          <p:nvPr/>
        </p:nvCxnSpPr>
        <p:spPr>
          <a:xfrm>
            <a:off x="6246721" y="2859000"/>
            <a:ext cx="1056904" cy="570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818CB1-3944-4C41-B3CA-83A3DB8F240D}"/>
              </a:ext>
            </a:extLst>
          </p:cNvPr>
          <p:cNvCxnSpPr>
            <a:cxnSpLocks/>
          </p:cNvCxnSpPr>
          <p:nvPr/>
        </p:nvCxnSpPr>
        <p:spPr>
          <a:xfrm flipV="1">
            <a:off x="6496418" y="4479403"/>
            <a:ext cx="448392" cy="14100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1AB1680-D85C-4A2C-A5A5-1B577468A9A5}"/>
              </a:ext>
            </a:extLst>
          </p:cNvPr>
          <p:cNvCxnSpPr>
            <a:cxnSpLocks/>
          </p:cNvCxnSpPr>
          <p:nvPr/>
        </p:nvCxnSpPr>
        <p:spPr>
          <a:xfrm flipV="1">
            <a:off x="7905509" y="4548895"/>
            <a:ext cx="148355" cy="143812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34AFDBC-2FF5-4868-9DF4-4B7D82062EAB}"/>
              </a:ext>
            </a:extLst>
          </p:cNvPr>
          <p:cNvCxnSpPr>
            <a:cxnSpLocks/>
          </p:cNvCxnSpPr>
          <p:nvPr/>
        </p:nvCxnSpPr>
        <p:spPr>
          <a:xfrm flipH="1">
            <a:off x="8738369" y="2986319"/>
            <a:ext cx="498228" cy="8145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88F8A70-1C60-461F-8D9A-12A3FAB45E1D}"/>
              </a:ext>
            </a:extLst>
          </p:cNvPr>
          <p:cNvCxnSpPr>
            <a:cxnSpLocks/>
          </p:cNvCxnSpPr>
          <p:nvPr/>
        </p:nvCxnSpPr>
        <p:spPr>
          <a:xfrm flipH="1" flipV="1">
            <a:off x="8738369" y="4713824"/>
            <a:ext cx="1771444" cy="11852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0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48</a:t>
            </a:fld>
            <a:endParaRPr lang="en-SG"/>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387670"/>
            <a:ext cx="10515600" cy="1325563"/>
          </a:xfrm>
        </p:spPr>
        <p:txBody>
          <a:bodyPr/>
          <a:lstStyle/>
          <a:p>
            <a:r>
              <a:rPr lang="en-US" dirty="0">
                <a:latin typeface="+mn-lt"/>
              </a:rPr>
              <a:t>3. Proposed Solution</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40746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5341801" y="855852"/>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17" name="Right Brace 16">
            <a:extLst>
              <a:ext uri="{FF2B5EF4-FFF2-40B4-BE49-F238E27FC236}">
                <a16:creationId xmlns:a16="http://schemas.microsoft.com/office/drawing/2014/main" id="{F90E321C-B013-47F2-A995-4ABA2D8DD38F}"/>
              </a:ext>
            </a:extLst>
          </p:cNvPr>
          <p:cNvSpPr/>
          <p:nvPr/>
        </p:nvSpPr>
        <p:spPr>
          <a:xfrm>
            <a:off x="5945279" y="1917109"/>
            <a:ext cx="301442" cy="4351338"/>
          </a:xfrm>
          <a:prstGeom prst="rightBrace">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A903065F-3311-4EEF-A3F8-ADC64A8634CC}"/>
              </a:ext>
            </a:extLst>
          </p:cNvPr>
          <p:cNvSpPr txBox="1"/>
          <p:nvPr/>
        </p:nvSpPr>
        <p:spPr>
          <a:xfrm>
            <a:off x="1998196" y="6356350"/>
            <a:ext cx="2337499" cy="369332"/>
          </a:xfrm>
          <a:prstGeom prst="rect">
            <a:avLst/>
          </a:prstGeom>
          <a:noFill/>
        </p:spPr>
        <p:txBody>
          <a:bodyPr wrap="none" rtlCol="0">
            <a:spAutoFit/>
          </a:bodyPr>
          <a:lstStyle/>
          <a:p>
            <a:r>
              <a:rPr lang="en-US" b="1" dirty="0">
                <a:latin typeface="Consolas" panose="020B0609020204030204" pitchFamily="49" charset="0"/>
              </a:rPr>
              <a:t>Blending of Masks</a:t>
            </a:r>
            <a:endParaRPr lang="en-SG" b="1" dirty="0">
              <a:latin typeface="Consolas" panose="020B0609020204030204" pitchFamily="49" charset="0"/>
            </a:endParaRPr>
          </a:p>
        </p:txBody>
      </p:sp>
      <p:sp>
        <p:nvSpPr>
          <p:cNvPr id="19" name="TextBox 18">
            <a:extLst>
              <a:ext uri="{FF2B5EF4-FFF2-40B4-BE49-F238E27FC236}">
                <a16:creationId xmlns:a16="http://schemas.microsoft.com/office/drawing/2014/main" id="{5D5FB5B8-4527-41D3-B1C7-3FF1154F82A1}"/>
              </a:ext>
            </a:extLst>
          </p:cNvPr>
          <p:cNvSpPr txBox="1"/>
          <p:nvPr/>
        </p:nvSpPr>
        <p:spPr>
          <a:xfrm>
            <a:off x="8031445" y="5414134"/>
            <a:ext cx="2717411" cy="369332"/>
          </a:xfrm>
          <a:prstGeom prst="rect">
            <a:avLst/>
          </a:prstGeom>
          <a:noFill/>
        </p:spPr>
        <p:txBody>
          <a:bodyPr wrap="none" rtlCol="0">
            <a:spAutoFit/>
          </a:bodyPr>
          <a:lstStyle/>
          <a:p>
            <a:r>
              <a:rPr lang="en-US" b="1" dirty="0">
                <a:latin typeface="Consolas" panose="020B0609020204030204" pitchFamily="49" charset="0"/>
              </a:rPr>
              <a:t>Processed Merged Map</a:t>
            </a:r>
            <a:endParaRPr lang="en-SG" b="1" dirty="0">
              <a:latin typeface="Consolas" panose="020B0609020204030204" pitchFamily="49" charset="0"/>
            </a:endParaRPr>
          </a:p>
        </p:txBody>
      </p:sp>
      <p:pic>
        <p:nvPicPr>
          <p:cNvPr id="25" name="Picture 24">
            <a:extLst>
              <a:ext uri="{FF2B5EF4-FFF2-40B4-BE49-F238E27FC236}">
                <a16:creationId xmlns:a16="http://schemas.microsoft.com/office/drawing/2014/main" id="{A3CD9914-A0B0-472F-A81F-5BCC9523B291}"/>
              </a:ext>
            </a:extLst>
          </p:cNvPr>
          <p:cNvPicPr>
            <a:picLocks noChangeAspect="1"/>
          </p:cNvPicPr>
          <p:nvPr/>
        </p:nvPicPr>
        <p:blipFill>
          <a:blip r:embed="rId4"/>
          <a:stretch>
            <a:fillRect/>
          </a:stretch>
        </p:blipFill>
        <p:spPr>
          <a:xfrm>
            <a:off x="326451" y="2001619"/>
            <a:ext cx="5446654" cy="2091159"/>
          </a:xfrm>
          <a:prstGeom prst="rect">
            <a:avLst/>
          </a:prstGeom>
        </p:spPr>
      </p:pic>
      <p:pic>
        <p:nvPicPr>
          <p:cNvPr id="26" name="Picture 25">
            <a:extLst>
              <a:ext uri="{FF2B5EF4-FFF2-40B4-BE49-F238E27FC236}">
                <a16:creationId xmlns:a16="http://schemas.microsoft.com/office/drawing/2014/main" id="{E79329C9-2C58-473F-AEAC-5FA5487BBCA5}"/>
              </a:ext>
            </a:extLst>
          </p:cNvPr>
          <p:cNvPicPr>
            <a:picLocks noChangeAspect="1"/>
          </p:cNvPicPr>
          <p:nvPr/>
        </p:nvPicPr>
        <p:blipFill>
          <a:blip r:embed="rId5"/>
          <a:stretch>
            <a:fillRect/>
          </a:stretch>
        </p:blipFill>
        <p:spPr>
          <a:xfrm>
            <a:off x="338104" y="4204743"/>
            <a:ext cx="5423349" cy="2082211"/>
          </a:xfrm>
          <a:prstGeom prst="rect">
            <a:avLst/>
          </a:prstGeom>
        </p:spPr>
      </p:pic>
      <p:pic>
        <p:nvPicPr>
          <p:cNvPr id="27" name="Picture 26">
            <a:extLst>
              <a:ext uri="{FF2B5EF4-FFF2-40B4-BE49-F238E27FC236}">
                <a16:creationId xmlns:a16="http://schemas.microsoft.com/office/drawing/2014/main" id="{4049C876-7EDE-45A2-9634-6A215741AA36}"/>
              </a:ext>
            </a:extLst>
          </p:cNvPr>
          <p:cNvPicPr>
            <a:picLocks noChangeAspect="1"/>
          </p:cNvPicPr>
          <p:nvPr/>
        </p:nvPicPr>
        <p:blipFill>
          <a:blip r:embed="rId6"/>
          <a:stretch>
            <a:fillRect/>
          </a:stretch>
        </p:blipFill>
        <p:spPr>
          <a:xfrm>
            <a:off x="6430547" y="2921207"/>
            <a:ext cx="5453896" cy="2289376"/>
          </a:xfrm>
          <a:prstGeom prst="rect">
            <a:avLst/>
          </a:prstGeom>
          <a:ln>
            <a:solidFill>
              <a:schemeClr val="tx1"/>
            </a:solidFill>
          </a:ln>
        </p:spPr>
      </p:pic>
      <p:sp>
        <p:nvSpPr>
          <p:cNvPr id="14" name="TextBox 13">
            <a:extLst>
              <a:ext uri="{FF2B5EF4-FFF2-40B4-BE49-F238E27FC236}">
                <a16:creationId xmlns:a16="http://schemas.microsoft.com/office/drawing/2014/main" id="{861F75C0-CCA2-45F0-943E-D66842F1491E}"/>
              </a:ext>
            </a:extLst>
          </p:cNvPr>
          <p:cNvSpPr txBox="1"/>
          <p:nvPr/>
        </p:nvSpPr>
        <p:spPr>
          <a:xfrm>
            <a:off x="7604277" y="5277170"/>
            <a:ext cx="1422765" cy="523220"/>
          </a:xfrm>
          <a:prstGeom prst="rect">
            <a:avLst/>
          </a:prstGeom>
          <a:noFill/>
        </p:spPr>
        <p:txBody>
          <a:bodyPr wrap="square">
            <a:spAutoFit/>
          </a:bodyPr>
          <a:lstStyle/>
          <a:p>
            <a:r>
              <a:rPr lang="en-SG" sz="2800" b="1" dirty="0">
                <a:solidFill>
                  <a:srgbClr val="00B050"/>
                </a:solidFill>
              </a:rPr>
              <a:t>✔</a:t>
            </a:r>
            <a:endParaRPr lang="en-SG" b="1" dirty="0">
              <a:solidFill>
                <a:srgbClr val="00B050"/>
              </a:solidFill>
            </a:endParaRPr>
          </a:p>
        </p:txBody>
      </p:sp>
    </p:spTree>
    <p:extLst>
      <p:ext uri="{BB962C8B-B14F-4D97-AF65-F5344CB8AC3E}">
        <p14:creationId xmlns:p14="http://schemas.microsoft.com/office/powerpoint/2010/main" val="106360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497840" y="1526813"/>
            <a:ext cx="10850880" cy="909443"/>
          </a:xfrm>
          <a:ln w="28575">
            <a:solidFill>
              <a:schemeClr val="tx1"/>
            </a:solidFill>
          </a:ln>
        </p:spPr>
        <p:txBody>
          <a:bodyPr>
            <a:normAutofit/>
          </a:bodyPr>
          <a:lstStyle/>
          <a:p>
            <a:r>
              <a:rPr lang="en-US" dirty="0">
                <a:latin typeface="+mn-lt"/>
              </a:rPr>
              <a:t>    1. Replicating Functionalities</a:t>
            </a:r>
            <a:endParaRPr lang="en-SG"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49</a:t>
            </a:fld>
            <a:endParaRPr lang="en-SG"/>
          </a:p>
        </p:txBody>
      </p:sp>
      <p:sp>
        <p:nvSpPr>
          <p:cNvPr id="6" name="Rectangle: Rounded Corners 5">
            <a:extLst>
              <a:ext uri="{FF2B5EF4-FFF2-40B4-BE49-F238E27FC236}">
                <a16:creationId xmlns:a16="http://schemas.microsoft.com/office/drawing/2014/main" id="{0EC2C78F-09A7-4B23-9C2F-92556E0A0B22}"/>
              </a:ext>
            </a:extLst>
          </p:cNvPr>
          <p:cNvSpPr/>
          <p:nvPr/>
        </p:nvSpPr>
        <p:spPr>
          <a:xfrm>
            <a:off x="7867251" y="1643299"/>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7" name="Title 1">
            <a:extLst>
              <a:ext uri="{FF2B5EF4-FFF2-40B4-BE49-F238E27FC236}">
                <a16:creationId xmlns:a16="http://schemas.microsoft.com/office/drawing/2014/main" id="{26F2FA9E-1301-4465-8925-42372794E2C5}"/>
              </a:ext>
            </a:extLst>
          </p:cNvPr>
          <p:cNvSpPr txBox="1">
            <a:spLocks/>
          </p:cNvSpPr>
          <p:nvPr/>
        </p:nvSpPr>
        <p:spPr>
          <a:xfrm>
            <a:off x="497840" y="2600089"/>
            <a:ext cx="9855200" cy="843593"/>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2. Evaluation Testing</a:t>
            </a:r>
            <a:endParaRPr lang="en-SG" dirty="0">
              <a:latin typeface="+mn-lt"/>
            </a:endParaRPr>
          </a:p>
        </p:txBody>
      </p:sp>
      <p:sp>
        <p:nvSpPr>
          <p:cNvPr id="8" name="Rectangle: Rounded Corners 7">
            <a:extLst>
              <a:ext uri="{FF2B5EF4-FFF2-40B4-BE49-F238E27FC236}">
                <a16:creationId xmlns:a16="http://schemas.microsoft.com/office/drawing/2014/main" id="{593B5511-CF74-47EE-80A3-347A647077E2}"/>
              </a:ext>
            </a:extLst>
          </p:cNvPr>
          <p:cNvSpPr/>
          <p:nvPr/>
        </p:nvSpPr>
        <p:spPr>
          <a:xfrm>
            <a:off x="6376838" y="273709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9" name="Title 1">
            <a:extLst>
              <a:ext uri="{FF2B5EF4-FFF2-40B4-BE49-F238E27FC236}">
                <a16:creationId xmlns:a16="http://schemas.microsoft.com/office/drawing/2014/main" id="{26C3C0D7-1F51-491A-BB22-40363E700D28}"/>
              </a:ext>
            </a:extLst>
          </p:cNvPr>
          <p:cNvSpPr txBox="1">
            <a:spLocks/>
          </p:cNvSpPr>
          <p:nvPr/>
        </p:nvSpPr>
        <p:spPr>
          <a:xfrm>
            <a:off x="497840" y="3625399"/>
            <a:ext cx="905764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3. Proposed Solution</a:t>
            </a:r>
            <a:endParaRPr lang="en-SG" dirty="0">
              <a:latin typeface="+mn-lt"/>
            </a:endParaRPr>
          </a:p>
        </p:txBody>
      </p:sp>
      <p:sp>
        <p:nvSpPr>
          <p:cNvPr id="10" name="Rectangle: Rounded Corners 9">
            <a:extLst>
              <a:ext uri="{FF2B5EF4-FFF2-40B4-BE49-F238E27FC236}">
                <a16:creationId xmlns:a16="http://schemas.microsoft.com/office/drawing/2014/main" id="{D19CE2A8-68F0-4362-B353-1217AB2CD57A}"/>
              </a:ext>
            </a:extLst>
          </p:cNvPr>
          <p:cNvSpPr/>
          <p:nvPr/>
        </p:nvSpPr>
        <p:spPr>
          <a:xfrm>
            <a:off x="6217920" y="3755387"/>
            <a:ext cx="2948471"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1" name="Title 1">
            <a:extLst>
              <a:ext uri="{FF2B5EF4-FFF2-40B4-BE49-F238E27FC236}">
                <a16:creationId xmlns:a16="http://schemas.microsoft.com/office/drawing/2014/main" id="{3318B027-DACE-47D1-96D4-9DFC3E11697C}"/>
              </a:ext>
            </a:extLst>
          </p:cNvPr>
          <p:cNvSpPr txBox="1">
            <a:spLocks/>
          </p:cNvSpPr>
          <p:nvPr/>
        </p:nvSpPr>
        <p:spPr>
          <a:xfrm>
            <a:off x="497840" y="4684207"/>
            <a:ext cx="949452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4. Product Testing</a:t>
            </a:r>
            <a:endParaRPr lang="en-SG" dirty="0">
              <a:latin typeface="+mn-lt"/>
            </a:endParaRPr>
          </a:p>
        </p:txBody>
      </p:sp>
      <p:sp>
        <p:nvSpPr>
          <p:cNvPr id="12" name="Rectangle: Rounded Corners 11">
            <a:extLst>
              <a:ext uri="{FF2B5EF4-FFF2-40B4-BE49-F238E27FC236}">
                <a16:creationId xmlns:a16="http://schemas.microsoft.com/office/drawing/2014/main" id="{8C9E43A9-C4F4-413F-9287-272CCCD1A567}"/>
              </a:ext>
            </a:extLst>
          </p:cNvPr>
          <p:cNvSpPr/>
          <p:nvPr/>
        </p:nvSpPr>
        <p:spPr>
          <a:xfrm>
            <a:off x="5792638" y="4833090"/>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3" name="Title 1">
            <a:extLst>
              <a:ext uri="{FF2B5EF4-FFF2-40B4-BE49-F238E27FC236}">
                <a16:creationId xmlns:a16="http://schemas.microsoft.com/office/drawing/2014/main" id="{6954F3DB-DBF2-49EB-A115-52B6D64F5850}"/>
              </a:ext>
            </a:extLst>
          </p:cNvPr>
          <p:cNvSpPr txBox="1">
            <a:spLocks/>
          </p:cNvSpPr>
          <p:nvPr/>
        </p:nvSpPr>
        <p:spPr>
          <a:xfrm>
            <a:off x="497840" y="5770195"/>
            <a:ext cx="985520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5. Product Discussion</a:t>
            </a:r>
            <a:endParaRPr lang="en-SG" dirty="0">
              <a:latin typeface="+mn-lt"/>
            </a:endParaRPr>
          </a:p>
        </p:txBody>
      </p:sp>
      <p:sp>
        <p:nvSpPr>
          <p:cNvPr id="14" name="Rectangle: Rounded Corners 13">
            <a:extLst>
              <a:ext uri="{FF2B5EF4-FFF2-40B4-BE49-F238E27FC236}">
                <a16:creationId xmlns:a16="http://schemas.microsoft.com/office/drawing/2014/main" id="{500A2985-AB45-4639-ADD5-B3526897104E}"/>
              </a:ext>
            </a:extLst>
          </p:cNvPr>
          <p:cNvSpPr/>
          <p:nvPr/>
        </p:nvSpPr>
        <p:spPr>
          <a:xfrm>
            <a:off x="6580038" y="591583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8" name="Rectangle 17">
            <a:extLst>
              <a:ext uri="{FF2B5EF4-FFF2-40B4-BE49-F238E27FC236}">
                <a16:creationId xmlns:a16="http://schemas.microsoft.com/office/drawing/2014/main" id="{DEE6273A-35FE-4C73-AB7E-0F0FDBFF9532}"/>
              </a:ext>
            </a:extLst>
          </p:cNvPr>
          <p:cNvSpPr/>
          <p:nvPr/>
        </p:nvSpPr>
        <p:spPr>
          <a:xfrm>
            <a:off x="370840" y="2535719"/>
            <a:ext cx="1169416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 name="Rectangle 26">
            <a:extLst>
              <a:ext uri="{FF2B5EF4-FFF2-40B4-BE49-F238E27FC236}">
                <a16:creationId xmlns:a16="http://schemas.microsoft.com/office/drawing/2014/main" id="{D4AFB894-C61B-427A-B4CC-B1332E2C202D}"/>
              </a:ext>
            </a:extLst>
          </p:cNvPr>
          <p:cNvSpPr/>
          <p:nvPr/>
        </p:nvSpPr>
        <p:spPr>
          <a:xfrm>
            <a:off x="307340" y="1421685"/>
            <a:ext cx="11160760" cy="1072729"/>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8" name="Picture 2" descr="National University Of Singapore (NUS) – Logos Download">
            <a:extLst>
              <a:ext uri="{FF2B5EF4-FFF2-40B4-BE49-F238E27FC236}">
                <a16:creationId xmlns:a16="http://schemas.microsoft.com/office/drawing/2014/main" id="{14DF1FC5-0F2F-44BE-81C2-1F0EB5E6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2BCC472-64D8-4CB9-9D46-B049EA10D3BD}"/>
              </a:ext>
            </a:extLst>
          </p:cNvPr>
          <p:cNvSpPr/>
          <p:nvPr/>
        </p:nvSpPr>
        <p:spPr>
          <a:xfrm>
            <a:off x="307340" y="3549357"/>
            <a:ext cx="1182116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16">
            <a:extLst>
              <a:ext uri="{FF2B5EF4-FFF2-40B4-BE49-F238E27FC236}">
                <a16:creationId xmlns:a16="http://schemas.microsoft.com/office/drawing/2014/main" id="{6794FA5B-96A0-4A56-9F60-1A8E2FBAA0CE}"/>
              </a:ext>
            </a:extLst>
          </p:cNvPr>
          <p:cNvSpPr/>
          <p:nvPr/>
        </p:nvSpPr>
        <p:spPr>
          <a:xfrm>
            <a:off x="370840" y="5714833"/>
            <a:ext cx="1035812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361196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p:txBody>
          <a:bodyPr/>
          <a:lstStyle/>
          <a:p>
            <a:r>
              <a:rPr lang="en-US" dirty="0">
                <a:latin typeface="+mn-lt"/>
              </a:rPr>
              <a:t>Background</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5</a:t>
            </a:fld>
            <a:endParaRPr lang="en-SG" dirty="0"/>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838200" y="1384917"/>
            <a:ext cx="110105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36482"/>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152086F5-EB16-47A1-8D02-DF8910BA3300}"/>
              </a:ext>
            </a:extLst>
          </p:cNvPr>
          <p:cNvSpPr>
            <a:spLocks noGrp="1"/>
          </p:cNvSpPr>
          <p:nvPr>
            <p:ph idx="1"/>
          </p:nvPr>
        </p:nvSpPr>
        <p:spPr>
          <a:xfrm>
            <a:off x="838200" y="1604991"/>
            <a:ext cx="5021410" cy="3729369"/>
          </a:xfrm>
        </p:spPr>
        <p:txBody>
          <a:bodyPr>
            <a:normAutofit/>
          </a:bodyPr>
          <a:lstStyle/>
          <a:p>
            <a:pPr marL="0" indent="0">
              <a:lnSpc>
                <a:spcPct val="150000"/>
              </a:lnSpc>
              <a:buNone/>
            </a:pPr>
            <a:r>
              <a:rPr lang="en-US" sz="2400" dirty="0"/>
              <a:t>Syncware Pte </a:t>
            </a:r>
            <a:r>
              <a:rPr lang="en-US" sz="2400" dirty="0" err="1"/>
              <a:t>Ltd’s</a:t>
            </a:r>
            <a:r>
              <a:rPr lang="en-US" sz="2400" dirty="0"/>
              <a:t> goal:</a:t>
            </a:r>
          </a:p>
          <a:p>
            <a:pPr lvl="1">
              <a:lnSpc>
                <a:spcPct val="150000"/>
              </a:lnSpc>
            </a:pPr>
            <a:r>
              <a:rPr lang="en-US" sz="2000" dirty="0"/>
              <a:t>Overcome</a:t>
            </a:r>
            <a:r>
              <a:rPr lang="en-US" sz="2000" i="1" dirty="0"/>
              <a:t> communication incompatibility </a:t>
            </a:r>
            <a:r>
              <a:rPr lang="en-US" sz="2000" dirty="0"/>
              <a:t>by providing a </a:t>
            </a:r>
            <a:r>
              <a:rPr lang="en-US" sz="2000" b="1" dirty="0"/>
              <a:t>common</a:t>
            </a:r>
            <a:r>
              <a:rPr lang="en-US" sz="2000" dirty="0"/>
              <a:t> platform</a:t>
            </a:r>
          </a:p>
          <a:p>
            <a:pPr lvl="1">
              <a:lnSpc>
                <a:spcPct val="150000"/>
              </a:lnSpc>
            </a:pPr>
            <a:endParaRPr lang="en-US" sz="2000" dirty="0"/>
          </a:p>
        </p:txBody>
      </p:sp>
      <p:sp>
        <p:nvSpPr>
          <p:cNvPr id="8" name="TextBox 7">
            <a:extLst>
              <a:ext uri="{FF2B5EF4-FFF2-40B4-BE49-F238E27FC236}">
                <a16:creationId xmlns:a16="http://schemas.microsoft.com/office/drawing/2014/main" id="{D482619A-883E-4DD2-A1F3-75F662FDAF84}"/>
              </a:ext>
            </a:extLst>
          </p:cNvPr>
          <p:cNvSpPr txBox="1"/>
          <p:nvPr/>
        </p:nvSpPr>
        <p:spPr>
          <a:xfrm>
            <a:off x="6015090" y="3991621"/>
            <a:ext cx="5833640" cy="584775"/>
          </a:xfrm>
          <a:prstGeom prst="rect">
            <a:avLst/>
          </a:prstGeom>
          <a:noFill/>
        </p:spPr>
        <p:txBody>
          <a:bodyPr wrap="square" rtlCol="0">
            <a:spAutoFit/>
          </a:bodyPr>
          <a:lstStyle/>
          <a:p>
            <a:pPr algn="ctr"/>
            <a:r>
              <a:rPr lang="en-US" sz="1600" i="1" dirty="0"/>
              <a:t>Figure 2. Generic schematic diagram of </a:t>
            </a:r>
            <a:r>
              <a:rPr lang="en-US" sz="1600" i="1" dirty="0" err="1"/>
              <a:t>Syncware’s</a:t>
            </a:r>
            <a:r>
              <a:rPr lang="en-US" sz="1600" i="1" dirty="0"/>
              <a:t> role in bridging communication between systems.</a:t>
            </a:r>
            <a:endParaRPr lang="en-SG" sz="1600" i="1" dirty="0"/>
          </a:p>
        </p:txBody>
      </p:sp>
      <p:sp>
        <p:nvSpPr>
          <p:cNvPr id="14" name="TextBox 13">
            <a:extLst>
              <a:ext uri="{FF2B5EF4-FFF2-40B4-BE49-F238E27FC236}">
                <a16:creationId xmlns:a16="http://schemas.microsoft.com/office/drawing/2014/main" id="{1DECDC0B-63AA-4BFB-B326-79CE0EE16CB4}"/>
              </a:ext>
            </a:extLst>
          </p:cNvPr>
          <p:cNvSpPr txBox="1"/>
          <p:nvPr/>
        </p:nvSpPr>
        <p:spPr>
          <a:xfrm>
            <a:off x="1005132" y="5456274"/>
            <a:ext cx="10843598" cy="778162"/>
          </a:xfrm>
          <a:prstGeom prst="rect">
            <a:avLst/>
          </a:prstGeom>
          <a:solidFill>
            <a:schemeClr val="bg2"/>
          </a:solidFill>
        </p:spPr>
        <p:txBody>
          <a:bodyPr wrap="square" rtlCol="0">
            <a:spAutoFit/>
          </a:bodyPr>
          <a:lstStyle/>
          <a:p>
            <a:pPr algn="just">
              <a:lnSpc>
                <a:spcPct val="107000"/>
              </a:lnSpc>
              <a:spcAft>
                <a:spcPts val="800"/>
              </a:spcAft>
            </a:pPr>
            <a:r>
              <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Reference</a:t>
            </a:r>
          </a:p>
          <a:p>
            <a:pPr algn="just">
              <a:lnSpc>
                <a:spcPct val="107000"/>
              </a:lnSpc>
              <a:spcAft>
                <a:spcPts val="800"/>
              </a:spcAft>
            </a:pPr>
            <a:r>
              <a:rPr lang="en-SG" sz="12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"Syncware.ai - Middleware software for warehouse robotics", </a:t>
            </a:r>
            <a:r>
              <a:rPr lang="en-SG" sz="1200" b="0" i="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Syncware.ai</a:t>
            </a:r>
            <a:r>
              <a:rPr lang="en-SG" sz="12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2022. [Online]. Available: https://www.syncware.ai/. [Accessed: 06- Jan- 2022].</a:t>
            </a:r>
            <a:endParaRPr lang="en-SG" sz="12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A8309E01-9650-4F50-BEEB-DC0FA2BBDD58}"/>
              </a:ext>
            </a:extLst>
          </p:cNvPr>
          <p:cNvPicPr>
            <a:picLocks noChangeAspect="1"/>
          </p:cNvPicPr>
          <p:nvPr/>
        </p:nvPicPr>
        <p:blipFill>
          <a:blip r:embed="rId4"/>
          <a:stretch>
            <a:fillRect/>
          </a:stretch>
        </p:blipFill>
        <p:spPr>
          <a:xfrm>
            <a:off x="5777923" y="1772139"/>
            <a:ext cx="6413502" cy="2124649"/>
          </a:xfrm>
          <a:prstGeom prst="rect">
            <a:avLst/>
          </a:prstGeom>
        </p:spPr>
      </p:pic>
    </p:spTree>
    <p:extLst>
      <p:ext uri="{BB962C8B-B14F-4D97-AF65-F5344CB8AC3E}">
        <p14:creationId xmlns:p14="http://schemas.microsoft.com/office/powerpoint/2010/main" val="1830108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50</a:t>
            </a:fld>
            <a:endParaRPr lang="en-SG" dirty="0"/>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387670"/>
            <a:ext cx="10515600" cy="1325563"/>
          </a:xfrm>
        </p:spPr>
        <p:txBody>
          <a:bodyPr/>
          <a:lstStyle/>
          <a:p>
            <a:r>
              <a:rPr lang="en-US" dirty="0">
                <a:latin typeface="+mn-lt"/>
              </a:rPr>
              <a:t>4. Product Testing</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40746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4728173" y="86549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13" name="TextBox 12">
            <a:extLst>
              <a:ext uri="{FF2B5EF4-FFF2-40B4-BE49-F238E27FC236}">
                <a16:creationId xmlns:a16="http://schemas.microsoft.com/office/drawing/2014/main" id="{10B9B1D6-AFC7-4F76-8D5F-6153EEF49615}"/>
              </a:ext>
            </a:extLst>
          </p:cNvPr>
          <p:cNvSpPr txBox="1"/>
          <p:nvPr/>
        </p:nvSpPr>
        <p:spPr>
          <a:xfrm>
            <a:off x="4666610" y="5387056"/>
            <a:ext cx="6648897" cy="584775"/>
          </a:xfrm>
          <a:prstGeom prst="rect">
            <a:avLst/>
          </a:prstGeom>
          <a:noFill/>
        </p:spPr>
        <p:txBody>
          <a:bodyPr wrap="square" rtlCol="0">
            <a:spAutoFit/>
          </a:bodyPr>
          <a:lstStyle/>
          <a:p>
            <a:pPr algn="ctr"/>
            <a:r>
              <a:rPr lang="en-US" sz="1600" i="1" dirty="0"/>
              <a:t>Figure 19. GIF of an MiR100 robot mapping in an Amazon Web Services (AWS) small warehouse world in Gazebo</a:t>
            </a:r>
            <a:endParaRPr lang="en-SG" sz="1600" i="1" dirty="0"/>
          </a:p>
        </p:txBody>
      </p:sp>
      <p:sp>
        <p:nvSpPr>
          <p:cNvPr id="17" name="TextBox 16">
            <a:extLst>
              <a:ext uri="{FF2B5EF4-FFF2-40B4-BE49-F238E27FC236}">
                <a16:creationId xmlns:a16="http://schemas.microsoft.com/office/drawing/2014/main" id="{E515DC53-1BAC-4CF9-A8EA-CE2B150A26FC}"/>
              </a:ext>
            </a:extLst>
          </p:cNvPr>
          <p:cNvSpPr txBox="1"/>
          <p:nvPr/>
        </p:nvSpPr>
        <p:spPr>
          <a:xfrm>
            <a:off x="491949" y="1652055"/>
            <a:ext cx="4026888" cy="5447645"/>
          </a:xfrm>
          <a:prstGeom prst="rect">
            <a:avLst/>
          </a:prstGeom>
          <a:noFill/>
        </p:spPr>
        <p:txBody>
          <a:bodyPr wrap="square">
            <a:spAutoFit/>
          </a:bodyPr>
          <a:lstStyle/>
          <a:p>
            <a:pPr marL="0" indent="0">
              <a:buNone/>
            </a:pPr>
            <a:r>
              <a:rPr lang="en-US" sz="2400" b="1" dirty="0"/>
              <a:t>Simulation Test</a:t>
            </a:r>
            <a:endParaRPr lang="en-US" sz="2400" u="sng" dirty="0"/>
          </a:p>
          <a:p>
            <a:pPr marL="342900" indent="-342900">
              <a:lnSpc>
                <a:spcPct val="150000"/>
              </a:lnSpc>
              <a:buFont typeface="Arial" panose="020B0604020202020204" pitchFamily="34" charset="0"/>
              <a:buChar char="•"/>
            </a:pPr>
            <a:r>
              <a:rPr lang="en-US" sz="2000" dirty="0"/>
              <a:t>Warehouse world was extracted from AWS </a:t>
            </a:r>
            <a:r>
              <a:rPr lang="en-US" sz="2000" dirty="0" err="1"/>
              <a:t>Github</a:t>
            </a:r>
            <a:r>
              <a:rPr lang="en-US" sz="2000" dirty="0"/>
              <a:t> repository</a:t>
            </a:r>
          </a:p>
          <a:p>
            <a:pPr marL="342900" indent="-342900">
              <a:lnSpc>
                <a:spcPct val="150000"/>
              </a:lnSpc>
              <a:buFont typeface="Arial" panose="020B0604020202020204" pitchFamily="34" charset="0"/>
              <a:buChar char="•"/>
            </a:pPr>
            <a:r>
              <a:rPr lang="en-US" sz="2000" dirty="0"/>
              <a:t>The aim is to create multiple overlapping maps for merging</a:t>
            </a:r>
          </a:p>
          <a:p>
            <a:pPr marL="342900" indent="-342900">
              <a:lnSpc>
                <a:spcPct val="150000"/>
              </a:lnSpc>
              <a:buFont typeface="Arial" panose="020B0604020202020204" pitchFamily="34" charset="0"/>
              <a:buChar char="•"/>
            </a:pPr>
            <a:r>
              <a:rPr lang="en-US" sz="2000" b="1" dirty="0"/>
              <a:t>Product Used: </a:t>
            </a:r>
            <a:r>
              <a:rPr lang="en-US" sz="2000" u="sng" dirty="0"/>
              <a:t>Multi-Map Stitcher Class</a:t>
            </a:r>
          </a:p>
          <a:p>
            <a:pPr marL="342900" indent="-342900">
              <a:lnSpc>
                <a:spcPct val="150000"/>
              </a:lnSpc>
              <a:buFont typeface="Arial" panose="020B0604020202020204" pitchFamily="34" charset="0"/>
              <a:buChar char="•"/>
            </a:pPr>
            <a:r>
              <a:rPr lang="en-US" sz="2000" b="1" dirty="0"/>
              <a:t>Robot Used: </a:t>
            </a:r>
            <a:r>
              <a:rPr lang="en-US" sz="2000" u="sng" dirty="0"/>
              <a:t>Mobile Industrial Robots (</a:t>
            </a:r>
            <a:r>
              <a:rPr lang="en-US" sz="2000" u="sng" dirty="0" err="1"/>
              <a:t>MiR</a:t>
            </a:r>
            <a:r>
              <a:rPr lang="en-US" sz="2000" u="sng" dirty="0"/>
              <a:t>) MiR100</a:t>
            </a:r>
            <a:endParaRPr lang="en-US" sz="2000" b="1" u="sng" dirty="0"/>
          </a:p>
          <a:p>
            <a:pPr marL="342900" indent="-342900">
              <a:lnSpc>
                <a:spcPct val="150000"/>
              </a:lnSpc>
              <a:buFont typeface="Arial" panose="020B0604020202020204" pitchFamily="34" charset="0"/>
              <a:buChar char="•"/>
            </a:pPr>
            <a:endParaRPr lang="en-US" sz="2000" dirty="0"/>
          </a:p>
          <a:p>
            <a:pPr marL="342900" indent="-342900">
              <a:lnSpc>
                <a:spcPct val="150000"/>
              </a:lnSpc>
              <a:buFont typeface="Arial" panose="020B0604020202020204" pitchFamily="34" charset="0"/>
              <a:buChar char="•"/>
            </a:pPr>
            <a:endParaRPr lang="en-US" sz="2000" dirty="0"/>
          </a:p>
          <a:p>
            <a:pPr marL="342900" indent="-342900">
              <a:buFont typeface="Arial" panose="020B0604020202020204" pitchFamily="34" charset="0"/>
              <a:buChar char="•"/>
            </a:pPr>
            <a:endParaRPr lang="en-US" sz="2400" u="sng" dirty="0"/>
          </a:p>
        </p:txBody>
      </p:sp>
      <p:pic>
        <p:nvPicPr>
          <p:cNvPr id="8" name="Picture 7" descr="A picture containing text, indoor&#10;&#10;Description automatically generated">
            <a:extLst>
              <a:ext uri="{FF2B5EF4-FFF2-40B4-BE49-F238E27FC236}">
                <a16:creationId xmlns:a16="http://schemas.microsoft.com/office/drawing/2014/main" id="{5B4AE01B-DBE0-4379-A615-F9D12823C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7833" y="1661944"/>
            <a:ext cx="6648897" cy="3601486"/>
          </a:xfrm>
          <a:prstGeom prst="rect">
            <a:avLst/>
          </a:prstGeom>
          <a:ln>
            <a:solidFill>
              <a:schemeClr val="tx1"/>
            </a:solidFill>
          </a:ln>
        </p:spPr>
      </p:pic>
    </p:spTree>
    <p:extLst>
      <p:ext uri="{BB962C8B-B14F-4D97-AF65-F5344CB8AC3E}">
        <p14:creationId xmlns:p14="http://schemas.microsoft.com/office/powerpoint/2010/main" val="206472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51</a:t>
            </a:fld>
            <a:endParaRPr lang="en-SG"/>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153750"/>
            <a:ext cx="10515600" cy="1325563"/>
          </a:xfrm>
        </p:spPr>
        <p:txBody>
          <a:bodyPr/>
          <a:lstStyle/>
          <a:p>
            <a:r>
              <a:rPr lang="en-US" dirty="0">
                <a:latin typeface="+mn-lt"/>
              </a:rPr>
              <a:t>4. Product Testing</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17354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4728173" y="63157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3" name="Picture 2">
            <a:extLst>
              <a:ext uri="{FF2B5EF4-FFF2-40B4-BE49-F238E27FC236}">
                <a16:creationId xmlns:a16="http://schemas.microsoft.com/office/drawing/2014/main" id="{B5C145A0-571D-4A74-8B90-C144DDAFE4DC}"/>
              </a:ext>
            </a:extLst>
          </p:cNvPr>
          <p:cNvPicPr>
            <a:picLocks noChangeAspect="1"/>
          </p:cNvPicPr>
          <p:nvPr/>
        </p:nvPicPr>
        <p:blipFill>
          <a:blip r:embed="rId4"/>
          <a:stretch>
            <a:fillRect/>
          </a:stretch>
        </p:blipFill>
        <p:spPr>
          <a:xfrm>
            <a:off x="1716271" y="1282735"/>
            <a:ext cx="8759455" cy="4771800"/>
          </a:xfrm>
          <a:prstGeom prst="rect">
            <a:avLst/>
          </a:prstGeom>
        </p:spPr>
      </p:pic>
      <p:sp>
        <p:nvSpPr>
          <p:cNvPr id="14" name="TextBox 13">
            <a:extLst>
              <a:ext uri="{FF2B5EF4-FFF2-40B4-BE49-F238E27FC236}">
                <a16:creationId xmlns:a16="http://schemas.microsoft.com/office/drawing/2014/main" id="{9AE13770-00A3-461F-92E7-D591F6A94EDB}"/>
              </a:ext>
            </a:extLst>
          </p:cNvPr>
          <p:cNvSpPr txBox="1"/>
          <p:nvPr/>
        </p:nvSpPr>
        <p:spPr>
          <a:xfrm>
            <a:off x="1955484" y="6119475"/>
            <a:ext cx="8281028" cy="584775"/>
          </a:xfrm>
          <a:prstGeom prst="rect">
            <a:avLst/>
          </a:prstGeom>
          <a:noFill/>
        </p:spPr>
        <p:txBody>
          <a:bodyPr wrap="square" rtlCol="0">
            <a:spAutoFit/>
          </a:bodyPr>
          <a:lstStyle/>
          <a:p>
            <a:pPr algn="ctr"/>
            <a:r>
              <a:rPr lang="en-US" sz="1600" i="1" dirty="0"/>
              <a:t>Figure 20. Modified Amazon Web Services (AWS) small warehouse world with additional open-source models by Gazebo</a:t>
            </a:r>
            <a:endParaRPr lang="en-SG" sz="1600" i="1" dirty="0"/>
          </a:p>
        </p:txBody>
      </p:sp>
    </p:spTree>
    <p:extLst>
      <p:ext uri="{BB962C8B-B14F-4D97-AF65-F5344CB8AC3E}">
        <p14:creationId xmlns:p14="http://schemas.microsoft.com/office/powerpoint/2010/main" val="858937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52</a:t>
            </a:fld>
            <a:endParaRPr lang="en-SG"/>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387670"/>
            <a:ext cx="10515600" cy="1325563"/>
          </a:xfrm>
        </p:spPr>
        <p:txBody>
          <a:bodyPr/>
          <a:lstStyle/>
          <a:p>
            <a:r>
              <a:rPr lang="en-US" dirty="0">
                <a:latin typeface="+mn-lt"/>
              </a:rPr>
              <a:t>4. Product Testing</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40746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4728173" y="86549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pic>
        <p:nvPicPr>
          <p:cNvPr id="9" name="Picture 8">
            <a:extLst>
              <a:ext uri="{FF2B5EF4-FFF2-40B4-BE49-F238E27FC236}">
                <a16:creationId xmlns:a16="http://schemas.microsoft.com/office/drawing/2014/main" id="{C0B2447E-7797-4E94-9AF2-1DE9061F261A}"/>
              </a:ext>
            </a:extLst>
          </p:cNvPr>
          <p:cNvPicPr>
            <a:picLocks noChangeAspect="1"/>
          </p:cNvPicPr>
          <p:nvPr/>
        </p:nvPicPr>
        <p:blipFill rotWithShape="1">
          <a:blip r:embed="rId4"/>
          <a:srcRect l="10978" t="35642" r="38644"/>
          <a:stretch/>
        </p:blipFill>
        <p:spPr>
          <a:xfrm rot="16200000">
            <a:off x="783745" y="3798141"/>
            <a:ext cx="2055022" cy="2625288"/>
          </a:xfrm>
          <a:prstGeom prst="rect">
            <a:avLst/>
          </a:prstGeom>
          <a:ln>
            <a:solidFill>
              <a:schemeClr val="tx1"/>
            </a:solidFill>
          </a:ln>
        </p:spPr>
      </p:pic>
      <p:pic>
        <p:nvPicPr>
          <p:cNvPr id="10" name="Picture 9">
            <a:extLst>
              <a:ext uri="{FF2B5EF4-FFF2-40B4-BE49-F238E27FC236}">
                <a16:creationId xmlns:a16="http://schemas.microsoft.com/office/drawing/2014/main" id="{A3B3AACD-B0A4-462D-B2AF-ECB6F5FE96D4}"/>
              </a:ext>
            </a:extLst>
          </p:cNvPr>
          <p:cNvPicPr>
            <a:picLocks noChangeAspect="1"/>
          </p:cNvPicPr>
          <p:nvPr/>
        </p:nvPicPr>
        <p:blipFill rotWithShape="1">
          <a:blip r:embed="rId5"/>
          <a:srcRect l="10872" r="32736" b="34887"/>
          <a:stretch/>
        </p:blipFill>
        <p:spPr>
          <a:xfrm rot="16200000">
            <a:off x="3377131" y="1506986"/>
            <a:ext cx="2266228" cy="2616732"/>
          </a:xfrm>
          <a:prstGeom prst="rect">
            <a:avLst/>
          </a:prstGeom>
          <a:ln>
            <a:solidFill>
              <a:schemeClr val="tx1"/>
            </a:solidFill>
          </a:ln>
        </p:spPr>
      </p:pic>
      <p:pic>
        <p:nvPicPr>
          <p:cNvPr id="13" name="Picture 12">
            <a:extLst>
              <a:ext uri="{FF2B5EF4-FFF2-40B4-BE49-F238E27FC236}">
                <a16:creationId xmlns:a16="http://schemas.microsoft.com/office/drawing/2014/main" id="{22613719-F562-4A47-A096-CB1005B377E2}"/>
              </a:ext>
            </a:extLst>
          </p:cNvPr>
          <p:cNvPicPr>
            <a:picLocks noChangeAspect="1"/>
          </p:cNvPicPr>
          <p:nvPr/>
        </p:nvPicPr>
        <p:blipFill rotWithShape="1">
          <a:blip r:embed="rId6"/>
          <a:srcRect l="15266" r="38392" b="40866"/>
          <a:stretch/>
        </p:blipFill>
        <p:spPr>
          <a:xfrm rot="16200000">
            <a:off x="3485805" y="3799347"/>
            <a:ext cx="2057438" cy="2625289"/>
          </a:xfrm>
          <a:prstGeom prst="rect">
            <a:avLst/>
          </a:prstGeom>
          <a:ln>
            <a:solidFill>
              <a:schemeClr val="tx1"/>
            </a:solidFill>
          </a:ln>
        </p:spPr>
      </p:pic>
      <p:pic>
        <p:nvPicPr>
          <p:cNvPr id="17" name="Picture 16">
            <a:extLst>
              <a:ext uri="{FF2B5EF4-FFF2-40B4-BE49-F238E27FC236}">
                <a16:creationId xmlns:a16="http://schemas.microsoft.com/office/drawing/2014/main" id="{58FB1A23-FAA9-4ED5-92E3-DA577E40CD8F}"/>
              </a:ext>
            </a:extLst>
          </p:cNvPr>
          <p:cNvPicPr>
            <a:picLocks noChangeAspect="1"/>
          </p:cNvPicPr>
          <p:nvPr/>
        </p:nvPicPr>
        <p:blipFill rotWithShape="1">
          <a:blip r:embed="rId7"/>
          <a:srcRect l="7195" t="39094" r="40119"/>
          <a:stretch/>
        </p:blipFill>
        <p:spPr>
          <a:xfrm rot="16200000">
            <a:off x="675193" y="1490660"/>
            <a:ext cx="2263567" cy="2616728"/>
          </a:xfrm>
          <a:prstGeom prst="rect">
            <a:avLst/>
          </a:prstGeom>
          <a:ln>
            <a:solidFill>
              <a:schemeClr val="tx1"/>
            </a:solidFill>
          </a:ln>
        </p:spPr>
      </p:pic>
      <p:pic>
        <p:nvPicPr>
          <p:cNvPr id="5" name="Picture 4">
            <a:extLst>
              <a:ext uri="{FF2B5EF4-FFF2-40B4-BE49-F238E27FC236}">
                <a16:creationId xmlns:a16="http://schemas.microsoft.com/office/drawing/2014/main" id="{E6B9168A-3AA2-4168-A116-983F370173BC}"/>
              </a:ext>
            </a:extLst>
          </p:cNvPr>
          <p:cNvPicPr>
            <a:picLocks noChangeAspect="1"/>
          </p:cNvPicPr>
          <p:nvPr/>
        </p:nvPicPr>
        <p:blipFill>
          <a:blip r:embed="rId8"/>
          <a:stretch>
            <a:fillRect/>
          </a:stretch>
        </p:blipFill>
        <p:spPr>
          <a:xfrm>
            <a:off x="6523639" y="2255195"/>
            <a:ext cx="5058603" cy="3576590"/>
          </a:xfrm>
          <a:prstGeom prst="rect">
            <a:avLst/>
          </a:prstGeom>
          <a:ln>
            <a:solidFill>
              <a:schemeClr val="tx1"/>
            </a:solidFill>
          </a:ln>
        </p:spPr>
      </p:pic>
      <p:sp>
        <p:nvSpPr>
          <p:cNvPr id="18" name="TextBox 17">
            <a:extLst>
              <a:ext uri="{FF2B5EF4-FFF2-40B4-BE49-F238E27FC236}">
                <a16:creationId xmlns:a16="http://schemas.microsoft.com/office/drawing/2014/main" id="{557F1D19-EFCC-44F9-BC38-8C00542808B2}"/>
              </a:ext>
            </a:extLst>
          </p:cNvPr>
          <p:cNvSpPr txBox="1"/>
          <p:nvPr/>
        </p:nvSpPr>
        <p:spPr>
          <a:xfrm>
            <a:off x="2575260" y="6325475"/>
            <a:ext cx="1451038" cy="369332"/>
          </a:xfrm>
          <a:prstGeom prst="rect">
            <a:avLst/>
          </a:prstGeom>
          <a:noFill/>
        </p:spPr>
        <p:txBody>
          <a:bodyPr wrap="none" rtlCol="0">
            <a:spAutoFit/>
          </a:bodyPr>
          <a:lstStyle/>
          <a:p>
            <a:r>
              <a:rPr lang="en-US" b="1" dirty="0">
                <a:latin typeface="Consolas" panose="020B0609020204030204" pitchFamily="49" charset="0"/>
              </a:rPr>
              <a:t>Input Maps</a:t>
            </a:r>
            <a:endParaRPr lang="en-SG" b="1" dirty="0">
              <a:latin typeface="Consolas" panose="020B0609020204030204" pitchFamily="49" charset="0"/>
            </a:endParaRPr>
          </a:p>
        </p:txBody>
      </p:sp>
      <p:sp>
        <p:nvSpPr>
          <p:cNvPr id="19" name="TextBox 18">
            <a:extLst>
              <a:ext uri="{FF2B5EF4-FFF2-40B4-BE49-F238E27FC236}">
                <a16:creationId xmlns:a16="http://schemas.microsoft.com/office/drawing/2014/main" id="{291DC59E-D9BE-487A-B299-C110E78D7009}"/>
              </a:ext>
            </a:extLst>
          </p:cNvPr>
          <p:cNvSpPr txBox="1"/>
          <p:nvPr/>
        </p:nvSpPr>
        <p:spPr>
          <a:xfrm>
            <a:off x="8156225" y="6014795"/>
            <a:ext cx="6097772" cy="523220"/>
          </a:xfrm>
          <a:prstGeom prst="rect">
            <a:avLst/>
          </a:prstGeom>
          <a:noFill/>
        </p:spPr>
        <p:txBody>
          <a:bodyPr wrap="square">
            <a:spAutoFit/>
          </a:bodyPr>
          <a:lstStyle/>
          <a:p>
            <a:r>
              <a:rPr lang="en-SG" sz="2800" b="1" dirty="0">
                <a:solidFill>
                  <a:srgbClr val="00B050"/>
                </a:solidFill>
              </a:rPr>
              <a:t>✔</a:t>
            </a:r>
            <a:endParaRPr lang="en-SG" b="1" dirty="0">
              <a:solidFill>
                <a:srgbClr val="00B050"/>
              </a:solidFill>
            </a:endParaRPr>
          </a:p>
        </p:txBody>
      </p:sp>
      <p:sp>
        <p:nvSpPr>
          <p:cNvPr id="21" name="TextBox 20">
            <a:extLst>
              <a:ext uri="{FF2B5EF4-FFF2-40B4-BE49-F238E27FC236}">
                <a16:creationId xmlns:a16="http://schemas.microsoft.com/office/drawing/2014/main" id="{EE50AAC6-2D95-485B-987F-6CFCBB76068A}"/>
              </a:ext>
            </a:extLst>
          </p:cNvPr>
          <p:cNvSpPr txBox="1"/>
          <p:nvPr/>
        </p:nvSpPr>
        <p:spPr>
          <a:xfrm>
            <a:off x="8614106" y="6072005"/>
            <a:ext cx="1451038" cy="369332"/>
          </a:xfrm>
          <a:prstGeom prst="rect">
            <a:avLst/>
          </a:prstGeom>
          <a:noFill/>
        </p:spPr>
        <p:txBody>
          <a:bodyPr wrap="none" rtlCol="0">
            <a:spAutoFit/>
          </a:bodyPr>
          <a:lstStyle/>
          <a:p>
            <a:r>
              <a:rPr lang="en-US" b="1" dirty="0">
                <a:latin typeface="Consolas" panose="020B0609020204030204" pitchFamily="49" charset="0"/>
              </a:rPr>
              <a:t>Merged Map</a:t>
            </a:r>
            <a:endParaRPr lang="en-SG" b="1" dirty="0">
              <a:latin typeface="Consolas" panose="020B0609020204030204" pitchFamily="49" charset="0"/>
            </a:endParaRPr>
          </a:p>
        </p:txBody>
      </p:sp>
      <p:sp>
        <p:nvSpPr>
          <p:cNvPr id="2" name="Rectangle 1">
            <a:extLst>
              <a:ext uri="{FF2B5EF4-FFF2-40B4-BE49-F238E27FC236}">
                <a16:creationId xmlns:a16="http://schemas.microsoft.com/office/drawing/2014/main" id="{03D60D35-CCFD-4C2E-8D1E-426D79D7CD31}"/>
              </a:ext>
            </a:extLst>
          </p:cNvPr>
          <p:cNvSpPr/>
          <p:nvPr/>
        </p:nvSpPr>
        <p:spPr>
          <a:xfrm>
            <a:off x="288191" y="1538758"/>
            <a:ext cx="5647026" cy="471318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31047224-8F91-4F83-9309-A149DA771A43}"/>
              </a:ext>
            </a:extLst>
          </p:cNvPr>
          <p:cNvSpPr/>
          <p:nvPr/>
        </p:nvSpPr>
        <p:spPr>
          <a:xfrm>
            <a:off x="6256785" y="1730534"/>
            <a:ext cx="5647026" cy="422273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Arrow: Right 2">
            <a:extLst>
              <a:ext uri="{FF2B5EF4-FFF2-40B4-BE49-F238E27FC236}">
                <a16:creationId xmlns:a16="http://schemas.microsoft.com/office/drawing/2014/main" id="{8AF4E9AC-AF89-4484-91C5-CDAD66C304E1}"/>
              </a:ext>
            </a:extLst>
          </p:cNvPr>
          <p:cNvSpPr/>
          <p:nvPr/>
        </p:nvSpPr>
        <p:spPr>
          <a:xfrm>
            <a:off x="5668360" y="3605442"/>
            <a:ext cx="855279" cy="6660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81720001-98EF-4632-9FC7-AC90CE71261F}"/>
              </a:ext>
            </a:extLst>
          </p:cNvPr>
          <p:cNvSpPr txBox="1"/>
          <p:nvPr/>
        </p:nvSpPr>
        <p:spPr>
          <a:xfrm>
            <a:off x="6466840" y="1808199"/>
            <a:ext cx="3515360" cy="369332"/>
          </a:xfrm>
          <a:prstGeom prst="rect">
            <a:avLst/>
          </a:prstGeom>
          <a:noFill/>
        </p:spPr>
        <p:txBody>
          <a:bodyPr wrap="square" rtlCol="0">
            <a:spAutoFit/>
          </a:bodyPr>
          <a:lstStyle/>
          <a:p>
            <a:r>
              <a:rPr lang="en-US" dirty="0">
                <a:latin typeface="Consolas" panose="020B0609020204030204" pitchFamily="49" charset="0"/>
              </a:rPr>
              <a:t>Algorithm Utilised: </a:t>
            </a:r>
            <a:r>
              <a:rPr lang="en-US" u="sng" dirty="0">
                <a:latin typeface="Consolas" panose="020B0609020204030204" pitchFamily="49" charset="0"/>
              </a:rPr>
              <a:t>SIFT</a:t>
            </a:r>
            <a:endParaRPr lang="en-SG" u="sng" dirty="0">
              <a:latin typeface="Consolas" panose="020B0609020204030204" pitchFamily="49" charset="0"/>
            </a:endParaRPr>
          </a:p>
        </p:txBody>
      </p:sp>
    </p:spTree>
    <p:extLst>
      <p:ext uri="{BB962C8B-B14F-4D97-AF65-F5344CB8AC3E}">
        <p14:creationId xmlns:p14="http://schemas.microsoft.com/office/powerpoint/2010/main" val="31709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53</a:t>
            </a:fld>
            <a:endParaRPr lang="en-SG"/>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387670"/>
            <a:ext cx="10515600" cy="1325563"/>
          </a:xfrm>
        </p:spPr>
        <p:txBody>
          <a:bodyPr/>
          <a:lstStyle/>
          <a:p>
            <a:r>
              <a:rPr lang="en-US" dirty="0">
                <a:latin typeface="+mn-lt"/>
              </a:rPr>
              <a:t>4. Product Testing</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40746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4728173" y="86549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9" name="TextBox 8">
            <a:extLst>
              <a:ext uri="{FF2B5EF4-FFF2-40B4-BE49-F238E27FC236}">
                <a16:creationId xmlns:a16="http://schemas.microsoft.com/office/drawing/2014/main" id="{7CC30421-AD7F-4129-94B5-84EC5694DF66}"/>
              </a:ext>
            </a:extLst>
          </p:cNvPr>
          <p:cNvSpPr txBox="1"/>
          <p:nvPr/>
        </p:nvSpPr>
        <p:spPr>
          <a:xfrm>
            <a:off x="481789" y="1421673"/>
            <a:ext cx="8430717" cy="2400657"/>
          </a:xfrm>
          <a:prstGeom prst="rect">
            <a:avLst/>
          </a:prstGeom>
          <a:noFill/>
        </p:spPr>
        <p:txBody>
          <a:bodyPr wrap="square">
            <a:spAutoFit/>
          </a:bodyPr>
          <a:lstStyle/>
          <a:p>
            <a:pPr marL="0" indent="0">
              <a:lnSpc>
                <a:spcPct val="150000"/>
              </a:lnSpc>
              <a:buNone/>
            </a:pPr>
            <a:r>
              <a:rPr lang="en-US" sz="2400" b="1" dirty="0"/>
              <a:t>Observations</a:t>
            </a:r>
            <a:endParaRPr lang="en-US" sz="2400" u="sng" dirty="0"/>
          </a:p>
          <a:p>
            <a:pPr marL="457200" indent="-457200">
              <a:lnSpc>
                <a:spcPct val="150000"/>
              </a:lnSpc>
              <a:buFont typeface="Wingdings" panose="05000000000000000000" pitchFamily="2" charset="2"/>
              <a:buChar char="Ø"/>
            </a:pPr>
            <a:r>
              <a:rPr lang="en-US" sz="2000" u="sng" dirty="0"/>
              <a:t>SIFT-ContextDesc</a:t>
            </a:r>
            <a:r>
              <a:rPr lang="en-US" sz="2000" dirty="0"/>
              <a:t> was the only algorithm to produce a failed merge</a:t>
            </a:r>
          </a:p>
          <a:p>
            <a:pPr marL="914400" lvl="1" indent="-457200">
              <a:lnSpc>
                <a:spcPct val="150000"/>
              </a:lnSpc>
              <a:buFont typeface="Wingdings" panose="05000000000000000000" pitchFamily="2" charset="2"/>
              <a:buChar char="Ø"/>
            </a:pPr>
            <a:r>
              <a:rPr lang="en-US" sz="2000" dirty="0"/>
              <a:t>Most likely due to low number of matches found</a:t>
            </a:r>
          </a:p>
          <a:p>
            <a:pPr>
              <a:lnSpc>
                <a:spcPct val="150000"/>
              </a:lnSpc>
            </a:pPr>
            <a:endParaRPr lang="en-US" sz="2000" dirty="0"/>
          </a:p>
          <a:p>
            <a:pPr marL="342900" indent="-342900">
              <a:buFont typeface="Arial" panose="020B0604020202020204" pitchFamily="34" charset="0"/>
              <a:buChar char="•"/>
            </a:pPr>
            <a:endParaRPr lang="en-US" sz="2400" u="sng" dirty="0"/>
          </a:p>
        </p:txBody>
      </p:sp>
      <p:pic>
        <p:nvPicPr>
          <p:cNvPr id="2" name="Picture 1">
            <a:extLst>
              <a:ext uri="{FF2B5EF4-FFF2-40B4-BE49-F238E27FC236}">
                <a16:creationId xmlns:a16="http://schemas.microsoft.com/office/drawing/2014/main" id="{E4F52C01-2BF8-44F9-A9DD-DB49270DCF22}"/>
              </a:ext>
            </a:extLst>
          </p:cNvPr>
          <p:cNvPicPr>
            <a:picLocks noChangeAspect="1"/>
          </p:cNvPicPr>
          <p:nvPr/>
        </p:nvPicPr>
        <p:blipFill>
          <a:blip r:embed="rId4"/>
          <a:stretch>
            <a:fillRect/>
          </a:stretch>
        </p:blipFill>
        <p:spPr>
          <a:xfrm>
            <a:off x="1181802" y="3139468"/>
            <a:ext cx="7993577" cy="1431161"/>
          </a:xfrm>
          <a:prstGeom prst="rect">
            <a:avLst/>
          </a:prstGeom>
        </p:spPr>
      </p:pic>
      <p:pic>
        <p:nvPicPr>
          <p:cNvPr id="5" name="Picture 4">
            <a:extLst>
              <a:ext uri="{FF2B5EF4-FFF2-40B4-BE49-F238E27FC236}">
                <a16:creationId xmlns:a16="http://schemas.microsoft.com/office/drawing/2014/main" id="{06B77456-4623-4217-B545-CFB507A5215B}"/>
              </a:ext>
            </a:extLst>
          </p:cNvPr>
          <p:cNvPicPr>
            <a:picLocks noChangeAspect="1"/>
          </p:cNvPicPr>
          <p:nvPr/>
        </p:nvPicPr>
        <p:blipFill>
          <a:blip r:embed="rId5"/>
          <a:stretch>
            <a:fillRect/>
          </a:stretch>
        </p:blipFill>
        <p:spPr>
          <a:xfrm>
            <a:off x="1181801" y="4853499"/>
            <a:ext cx="7993578" cy="1431161"/>
          </a:xfrm>
          <a:prstGeom prst="rect">
            <a:avLst/>
          </a:prstGeom>
        </p:spPr>
      </p:pic>
      <p:sp>
        <p:nvSpPr>
          <p:cNvPr id="13" name="TextBox 12">
            <a:extLst>
              <a:ext uri="{FF2B5EF4-FFF2-40B4-BE49-F238E27FC236}">
                <a16:creationId xmlns:a16="http://schemas.microsoft.com/office/drawing/2014/main" id="{7FF46A04-61FC-4FE4-85BB-976B01E3DE92}"/>
              </a:ext>
            </a:extLst>
          </p:cNvPr>
          <p:cNvSpPr txBox="1"/>
          <p:nvPr/>
        </p:nvSpPr>
        <p:spPr>
          <a:xfrm>
            <a:off x="9175378" y="3101420"/>
            <a:ext cx="2854291" cy="1200329"/>
          </a:xfrm>
          <a:prstGeom prst="rect">
            <a:avLst/>
          </a:prstGeom>
          <a:noFill/>
        </p:spPr>
        <p:txBody>
          <a:bodyPr wrap="square" rtlCol="0">
            <a:spAutoFit/>
          </a:bodyPr>
          <a:lstStyle/>
          <a:p>
            <a:pPr algn="ctr"/>
            <a:r>
              <a:rPr lang="en-US" i="1" dirty="0"/>
              <a:t>Table 4. Comparison of number of matches, inlier matches, confidence and success (SIFT-ContextDesc).</a:t>
            </a:r>
            <a:endParaRPr lang="en-SG" i="1" dirty="0"/>
          </a:p>
        </p:txBody>
      </p:sp>
      <p:sp>
        <p:nvSpPr>
          <p:cNvPr id="8" name="Rectangle: Rounded Corners 7">
            <a:extLst>
              <a:ext uri="{FF2B5EF4-FFF2-40B4-BE49-F238E27FC236}">
                <a16:creationId xmlns:a16="http://schemas.microsoft.com/office/drawing/2014/main" id="{EA9CC35E-411B-45F0-82CC-3CA093A749E0}"/>
              </a:ext>
            </a:extLst>
          </p:cNvPr>
          <p:cNvSpPr/>
          <p:nvPr/>
        </p:nvSpPr>
        <p:spPr>
          <a:xfrm>
            <a:off x="4798211" y="3417617"/>
            <a:ext cx="1840374" cy="1150167"/>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 name="TextBox 19">
            <a:extLst>
              <a:ext uri="{FF2B5EF4-FFF2-40B4-BE49-F238E27FC236}">
                <a16:creationId xmlns:a16="http://schemas.microsoft.com/office/drawing/2014/main" id="{3A086C46-7B44-4665-824D-0BC069389FDA}"/>
              </a:ext>
            </a:extLst>
          </p:cNvPr>
          <p:cNvSpPr txBox="1"/>
          <p:nvPr/>
        </p:nvSpPr>
        <p:spPr>
          <a:xfrm>
            <a:off x="9175379" y="4914395"/>
            <a:ext cx="2854291" cy="1200329"/>
          </a:xfrm>
          <a:prstGeom prst="rect">
            <a:avLst/>
          </a:prstGeom>
          <a:noFill/>
        </p:spPr>
        <p:txBody>
          <a:bodyPr wrap="square" rtlCol="0">
            <a:spAutoFit/>
          </a:bodyPr>
          <a:lstStyle/>
          <a:p>
            <a:pPr algn="ctr"/>
            <a:r>
              <a:rPr lang="en-US" i="1" dirty="0"/>
              <a:t>Table 5. Comparison of number of matches, inlier matches, confidence and success (SURF).</a:t>
            </a:r>
            <a:endParaRPr lang="en-SG" i="1" dirty="0"/>
          </a:p>
        </p:txBody>
      </p:sp>
      <p:sp>
        <p:nvSpPr>
          <p:cNvPr id="23" name="Rectangle: Rounded Corners 22">
            <a:extLst>
              <a:ext uri="{FF2B5EF4-FFF2-40B4-BE49-F238E27FC236}">
                <a16:creationId xmlns:a16="http://schemas.microsoft.com/office/drawing/2014/main" id="{59AC2121-AFB0-4B97-A82C-B522890E7B02}"/>
              </a:ext>
            </a:extLst>
          </p:cNvPr>
          <p:cNvSpPr/>
          <p:nvPr/>
        </p:nvSpPr>
        <p:spPr>
          <a:xfrm>
            <a:off x="4816631" y="5150731"/>
            <a:ext cx="1840374" cy="1150167"/>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189855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500" tmFilter="0, 0; .2, .5; .8, .5; 1, 0"/>
                                        <p:tgtEl>
                                          <p:spTgt spid="5"/>
                                        </p:tgtEl>
                                      </p:cBhvr>
                                    </p:animEffect>
                                    <p:animScale>
                                      <p:cBhvr>
                                        <p:cTn id="19" dur="250" autoRev="1" fill="hold"/>
                                        <p:tgtEl>
                                          <p:spTgt spid="5"/>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20"/>
                                        </p:tgtEl>
                                      </p:cBhvr>
                                    </p:animEffect>
                                    <p:animScale>
                                      <p:cBhvr>
                                        <p:cTn id="22" dur="250" autoRev="1" fill="hold"/>
                                        <p:tgtEl>
                                          <p:spTgt spid="2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animBg="1"/>
      <p:bldP spid="20" grpId="0"/>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54</a:t>
            </a:fld>
            <a:endParaRPr lang="en-SG"/>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387670"/>
            <a:ext cx="10515600" cy="1325563"/>
          </a:xfrm>
        </p:spPr>
        <p:txBody>
          <a:bodyPr/>
          <a:lstStyle/>
          <a:p>
            <a:r>
              <a:rPr lang="en-US" dirty="0">
                <a:latin typeface="+mn-lt"/>
              </a:rPr>
              <a:t>4. Product Testing</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407462"/>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4728173" y="865498"/>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8" name="Rectangle: Rounded Corners 7">
            <a:extLst>
              <a:ext uri="{FF2B5EF4-FFF2-40B4-BE49-F238E27FC236}">
                <a16:creationId xmlns:a16="http://schemas.microsoft.com/office/drawing/2014/main" id="{EA9CC35E-411B-45F0-82CC-3CA093A749E0}"/>
              </a:ext>
            </a:extLst>
          </p:cNvPr>
          <p:cNvSpPr/>
          <p:nvPr/>
        </p:nvSpPr>
        <p:spPr>
          <a:xfrm>
            <a:off x="4277360" y="3709994"/>
            <a:ext cx="1615440" cy="1150167"/>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7" name="Picture 6">
            <a:extLst>
              <a:ext uri="{FF2B5EF4-FFF2-40B4-BE49-F238E27FC236}">
                <a16:creationId xmlns:a16="http://schemas.microsoft.com/office/drawing/2014/main" id="{203DDF60-5657-4E7C-A1B3-2C853488B73F}"/>
              </a:ext>
            </a:extLst>
          </p:cNvPr>
          <p:cNvPicPr>
            <a:picLocks noChangeAspect="1"/>
          </p:cNvPicPr>
          <p:nvPr/>
        </p:nvPicPr>
        <p:blipFill>
          <a:blip r:embed="rId4"/>
          <a:stretch>
            <a:fillRect/>
          </a:stretch>
        </p:blipFill>
        <p:spPr>
          <a:xfrm>
            <a:off x="3263244" y="1588909"/>
            <a:ext cx="5259112" cy="4375745"/>
          </a:xfrm>
          <a:prstGeom prst="rect">
            <a:avLst/>
          </a:prstGeom>
          <a:ln>
            <a:solidFill>
              <a:schemeClr val="tx1"/>
            </a:solidFill>
          </a:ln>
        </p:spPr>
      </p:pic>
      <p:sp>
        <p:nvSpPr>
          <p:cNvPr id="17" name="TextBox 16">
            <a:extLst>
              <a:ext uri="{FF2B5EF4-FFF2-40B4-BE49-F238E27FC236}">
                <a16:creationId xmlns:a16="http://schemas.microsoft.com/office/drawing/2014/main" id="{1370DE9E-1180-44B0-BF07-FA5DB0037FF7}"/>
              </a:ext>
            </a:extLst>
          </p:cNvPr>
          <p:cNvSpPr txBox="1"/>
          <p:nvPr/>
        </p:nvSpPr>
        <p:spPr>
          <a:xfrm>
            <a:off x="1955484" y="6119475"/>
            <a:ext cx="8281028" cy="338554"/>
          </a:xfrm>
          <a:prstGeom prst="rect">
            <a:avLst/>
          </a:prstGeom>
          <a:noFill/>
        </p:spPr>
        <p:txBody>
          <a:bodyPr wrap="square" rtlCol="0">
            <a:spAutoFit/>
          </a:bodyPr>
          <a:lstStyle/>
          <a:p>
            <a:pPr algn="ctr"/>
            <a:r>
              <a:rPr lang="en-US" sz="1600" i="1" dirty="0"/>
              <a:t>Figure 21. Failed merge of the four partial overlapping maps by SIFT-ContextDesc.</a:t>
            </a:r>
            <a:endParaRPr lang="en-SG" sz="1600" i="1" dirty="0"/>
          </a:p>
        </p:txBody>
      </p:sp>
      <p:sp>
        <p:nvSpPr>
          <p:cNvPr id="19" name="Rectangle 18">
            <a:extLst>
              <a:ext uri="{FF2B5EF4-FFF2-40B4-BE49-F238E27FC236}">
                <a16:creationId xmlns:a16="http://schemas.microsoft.com/office/drawing/2014/main" id="{06FE414C-21FA-429B-8C2A-205A3CF12D31}"/>
              </a:ext>
            </a:extLst>
          </p:cNvPr>
          <p:cNvSpPr/>
          <p:nvPr/>
        </p:nvSpPr>
        <p:spPr>
          <a:xfrm>
            <a:off x="6308203" y="2828421"/>
            <a:ext cx="1319513" cy="7043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1" name="Straight Connector 20">
            <a:extLst>
              <a:ext uri="{FF2B5EF4-FFF2-40B4-BE49-F238E27FC236}">
                <a16:creationId xmlns:a16="http://schemas.microsoft.com/office/drawing/2014/main" id="{7FCF6785-A7F0-4AED-A701-4421F3021EBD}"/>
              </a:ext>
            </a:extLst>
          </p:cNvPr>
          <p:cNvCxnSpPr/>
          <p:nvPr/>
        </p:nvCxnSpPr>
        <p:spPr>
          <a:xfrm flipV="1">
            <a:off x="7627716" y="2139774"/>
            <a:ext cx="1166708" cy="68864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F92A72-72D6-458F-B4EB-6B0306C106CC}"/>
              </a:ext>
            </a:extLst>
          </p:cNvPr>
          <p:cNvCxnSpPr>
            <a:cxnSpLocks/>
          </p:cNvCxnSpPr>
          <p:nvPr/>
        </p:nvCxnSpPr>
        <p:spPr>
          <a:xfrm>
            <a:off x="7627716" y="3508913"/>
            <a:ext cx="1166708" cy="56985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CC36BB7-0461-4211-8B61-EEBB360934ED}"/>
              </a:ext>
            </a:extLst>
          </p:cNvPr>
          <p:cNvPicPr>
            <a:picLocks noChangeAspect="1"/>
          </p:cNvPicPr>
          <p:nvPr/>
        </p:nvPicPr>
        <p:blipFill rotWithShape="1">
          <a:blip r:embed="rId4"/>
          <a:srcRect l="58051" t="25118" r="15942" b="55553"/>
          <a:stretch/>
        </p:blipFill>
        <p:spPr>
          <a:xfrm>
            <a:off x="8794424" y="2139774"/>
            <a:ext cx="3135643" cy="1938991"/>
          </a:xfrm>
          <a:prstGeom prst="rect">
            <a:avLst/>
          </a:prstGeom>
          <a:ln w="28575">
            <a:solidFill>
              <a:srgbClr val="FF0000"/>
            </a:solidFill>
          </a:ln>
        </p:spPr>
      </p:pic>
    </p:spTree>
    <p:extLst>
      <p:ext uri="{BB962C8B-B14F-4D97-AF65-F5344CB8AC3E}">
        <p14:creationId xmlns:p14="http://schemas.microsoft.com/office/powerpoint/2010/main" val="22005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497840" y="1526813"/>
            <a:ext cx="10850880" cy="909443"/>
          </a:xfrm>
          <a:ln w="28575">
            <a:solidFill>
              <a:schemeClr val="tx1"/>
            </a:solidFill>
          </a:ln>
        </p:spPr>
        <p:txBody>
          <a:bodyPr>
            <a:normAutofit/>
          </a:bodyPr>
          <a:lstStyle/>
          <a:p>
            <a:r>
              <a:rPr lang="en-US" dirty="0">
                <a:latin typeface="+mn-lt"/>
              </a:rPr>
              <a:t>    1. Replicating Functionalities</a:t>
            </a:r>
            <a:endParaRPr lang="en-SG"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55</a:t>
            </a:fld>
            <a:endParaRPr lang="en-SG"/>
          </a:p>
        </p:txBody>
      </p:sp>
      <p:sp>
        <p:nvSpPr>
          <p:cNvPr id="6" name="Rectangle: Rounded Corners 5">
            <a:extLst>
              <a:ext uri="{FF2B5EF4-FFF2-40B4-BE49-F238E27FC236}">
                <a16:creationId xmlns:a16="http://schemas.microsoft.com/office/drawing/2014/main" id="{0EC2C78F-09A7-4B23-9C2F-92556E0A0B22}"/>
              </a:ext>
            </a:extLst>
          </p:cNvPr>
          <p:cNvSpPr/>
          <p:nvPr/>
        </p:nvSpPr>
        <p:spPr>
          <a:xfrm>
            <a:off x="7966159" y="1677949"/>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7" name="Title 1">
            <a:extLst>
              <a:ext uri="{FF2B5EF4-FFF2-40B4-BE49-F238E27FC236}">
                <a16:creationId xmlns:a16="http://schemas.microsoft.com/office/drawing/2014/main" id="{26F2FA9E-1301-4465-8925-42372794E2C5}"/>
              </a:ext>
            </a:extLst>
          </p:cNvPr>
          <p:cNvSpPr txBox="1">
            <a:spLocks/>
          </p:cNvSpPr>
          <p:nvPr/>
        </p:nvSpPr>
        <p:spPr>
          <a:xfrm>
            <a:off x="497840" y="2600089"/>
            <a:ext cx="9855200" cy="843593"/>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2. Evaluation Testing</a:t>
            </a:r>
            <a:endParaRPr lang="en-SG" dirty="0">
              <a:latin typeface="+mn-lt"/>
            </a:endParaRPr>
          </a:p>
        </p:txBody>
      </p:sp>
      <p:sp>
        <p:nvSpPr>
          <p:cNvPr id="8" name="Rectangle: Rounded Corners 7">
            <a:extLst>
              <a:ext uri="{FF2B5EF4-FFF2-40B4-BE49-F238E27FC236}">
                <a16:creationId xmlns:a16="http://schemas.microsoft.com/office/drawing/2014/main" id="{593B5511-CF74-47EE-80A3-347A647077E2}"/>
              </a:ext>
            </a:extLst>
          </p:cNvPr>
          <p:cNvSpPr/>
          <p:nvPr/>
        </p:nvSpPr>
        <p:spPr>
          <a:xfrm>
            <a:off x="6376838" y="273709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9" name="Title 1">
            <a:extLst>
              <a:ext uri="{FF2B5EF4-FFF2-40B4-BE49-F238E27FC236}">
                <a16:creationId xmlns:a16="http://schemas.microsoft.com/office/drawing/2014/main" id="{26C3C0D7-1F51-491A-BB22-40363E700D28}"/>
              </a:ext>
            </a:extLst>
          </p:cNvPr>
          <p:cNvSpPr txBox="1">
            <a:spLocks/>
          </p:cNvSpPr>
          <p:nvPr/>
        </p:nvSpPr>
        <p:spPr>
          <a:xfrm>
            <a:off x="497840" y="3625399"/>
            <a:ext cx="8831355"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3. Proposed Solution</a:t>
            </a:r>
            <a:endParaRPr lang="en-SG" dirty="0">
              <a:latin typeface="+mn-lt"/>
            </a:endParaRPr>
          </a:p>
        </p:txBody>
      </p:sp>
      <p:sp>
        <p:nvSpPr>
          <p:cNvPr id="10" name="Rectangle: Rounded Corners 9">
            <a:extLst>
              <a:ext uri="{FF2B5EF4-FFF2-40B4-BE49-F238E27FC236}">
                <a16:creationId xmlns:a16="http://schemas.microsoft.com/office/drawing/2014/main" id="{D19CE2A8-68F0-4362-B353-1217AB2CD57A}"/>
              </a:ext>
            </a:extLst>
          </p:cNvPr>
          <p:cNvSpPr/>
          <p:nvPr/>
        </p:nvSpPr>
        <p:spPr>
          <a:xfrm>
            <a:off x="6096000" y="3744179"/>
            <a:ext cx="2948471"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1" name="Title 1">
            <a:extLst>
              <a:ext uri="{FF2B5EF4-FFF2-40B4-BE49-F238E27FC236}">
                <a16:creationId xmlns:a16="http://schemas.microsoft.com/office/drawing/2014/main" id="{3318B027-DACE-47D1-96D4-9DFC3E11697C}"/>
              </a:ext>
            </a:extLst>
          </p:cNvPr>
          <p:cNvSpPr txBox="1">
            <a:spLocks/>
          </p:cNvSpPr>
          <p:nvPr/>
        </p:nvSpPr>
        <p:spPr>
          <a:xfrm>
            <a:off x="497840" y="4684207"/>
            <a:ext cx="949452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4. Product Testing</a:t>
            </a:r>
            <a:endParaRPr lang="en-SG" dirty="0">
              <a:latin typeface="+mn-lt"/>
            </a:endParaRPr>
          </a:p>
        </p:txBody>
      </p:sp>
      <p:sp>
        <p:nvSpPr>
          <p:cNvPr id="12" name="Rectangle: Rounded Corners 11">
            <a:extLst>
              <a:ext uri="{FF2B5EF4-FFF2-40B4-BE49-F238E27FC236}">
                <a16:creationId xmlns:a16="http://schemas.microsoft.com/office/drawing/2014/main" id="{8C9E43A9-C4F4-413F-9287-272CCCD1A567}"/>
              </a:ext>
            </a:extLst>
          </p:cNvPr>
          <p:cNvSpPr/>
          <p:nvPr/>
        </p:nvSpPr>
        <p:spPr>
          <a:xfrm>
            <a:off x="5792638" y="4833090"/>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3" name="Title 1">
            <a:extLst>
              <a:ext uri="{FF2B5EF4-FFF2-40B4-BE49-F238E27FC236}">
                <a16:creationId xmlns:a16="http://schemas.microsoft.com/office/drawing/2014/main" id="{6954F3DB-DBF2-49EB-A115-52B6D64F5850}"/>
              </a:ext>
            </a:extLst>
          </p:cNvPr>
          <p:cNvSpPr txBox="1">
            <a:spLocks/>
          </p:cNvSpPr>
          <p:nvPr/>
        </p:nvSpPr>
        <p:spPr>
          <a:xfrm>
            <a:off x="497840" y="5770195"/>
            <a:ext cx="9855200" cy="867352"/>
          </a:xfrm>
          <a:prstGeom prst="rect">
            <a:avLst/>
          </a:prstGeom>
          <a:ln w="28575">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    5. Product Discussion</a:t>
            </a:r>
            <a:endParaRPr lang="en-SG" dirty="0">
              <a:latin typeface="+mn-lt"/>
            </a:endParaRPr>
          </a:p>
        </p:txBody>
      </p:sp>
      <p:sp>
        <p:nvSpPr>
          <p:cNvPr id="14" name="Rectangle: Rounded Corners 13">
            <a:extLst>
              <a:ext uri="{FF2B5EF4-FFF2-40B4-BE49-F238E27FC236}">
                <a16:creationId xmlns:a16="http://schemas.microsoft.com/office/drawing/2014/main" id="{500A2985-AB45-4639-ADD5-B3526897104E}"/>
              </a:ext>
            </a:extLst>
          </p:cNvPr>
          <p:cNvSpPr/>
          <p:nvPr/>
        </p:nvSpPr>
        <p:spPr>
          <a:xfrm>
            <a:off x="6580038" y="5915832"/>
            <a:ext cx="3178642" cy="569586"/>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nsolas" panose="020B0609020204030204" pitchFamily="49" charset="0"/>
              </a:rPr>
              <a:t>Map Merging Tool</a:t>
            </a:r>
            <a:endParaRPr lang="en-SG" sz="2400" b="1" dirty="0">
              <a:solidFill>
                <a:schemeClr val="tx1"/>
              </a:solidFill>
              <a:latin typeface="Consolas" panose="020B0609020204030204" pitchFamily="49" charset="0"/>
            </a:endParaRPr>
          </a:p>
        </p:txBody>
      </p:sp>
      <p:sp>
        <p:nvSpPr>
          <p:cNvPr id="18" name="Rectangle 17">
            <a:extLst>
              <a:ext uri="{FF2B5EF4-FFF2-40B4-BE49-F238E27FC236}">
                <a16:creationId xmlns:a16="http://schemas.microsoft.com/office/drawing/2014/main" id="{DEE6273A-35FE-4C73-AB7E-0F0FDBFF9532}"/>
              </a:ext>
            </a:extLst>
          </p:cNvPr>
          <p:cNvSpPr/>
          <p:nvPr/>
        </p:nvSpPr>
        <p:spPr>
          <a:xfrm>
            <a:off x="168725" y="2526859"/>
            <a:ext cx="1185455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7" name="Rectangle 26">
            <a:extLst>
              <a:ext uri="{FF2B5EF4-FFF2-40B4-BE49-F238E27FC236}">
                <a16:creationId xmlns:a16="http://schemas.microsoft.com/office/drawing/2014/main" id="{D4AFB894-C61B-427A-B4CC-B1332E2C202D}"/>
              </a:ext>
            </a:extLst>
          </p:cNvPr>
          <p:cNvSpPr/>
          <p:nvPr/>
        </p:nvSpPr>
        <p:spPr>
          <a:xfrm>
            <a:off x="342900" y="1381777"/>
            <a:ext cx="11160760" cy="1072729"/>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28" name="Picture 2" descr="National University Of Singapore (NUS) – Logos Download">
            <a:extLst>
              <a:ext uri="{FF2B5EF4-FFF2-40B4-BE49-F238E27FC236}">
                <a16:creationId xmlns:a16="http://schemas.microsoft.com/office/drawing/2014/main" id="{14DF1FC5-0F2F-44BE-81C2-1F0EB5E6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52BCC472-64D8-4CB9-9D46-B049EA10D3BD}"/>
              </a:ext>
            </a:extLst>
          </p:cNvPr>
          <p:cNvSpPr/>
          <p:nvPr/>
        </p:nvSpPr>
        <p:spPr>
          <a:xfrm>
            <a:off x="370840" y="3523233"/>
            <a:ext cx="1035812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Rectangle 16">
            <a:extLst>
              <a:ext uri="{FF2B5EF4-FFF2-40B4-BE49-F238E27FC236}">
                <a16:creationId xmlns:a16="http://schemas.microsoft.com/office/drawing/2014/main" id="{6794FA5B-96A0-4A56-9F60-1A8E2FBAA0CE}"/>
              </a:ext>
            </a:extLst>
          </p:cNvPr>
          <p:cNvSpPr/>
          <p:nvPr/>
        </p:nvSpPr>
        <p:spPr>
          <a:xfrm>
            <a:off x="370840" y="4623890"/>
            <a:ext cx="10358120" cy="1071683"/>
          </a:xfrm>
          <a:prstGeom prst="rect">
            <a:avLst/>
          </a:prstGeom>
          <a:solidFill>
            <a:schemeClr val="bg1">
              <a:alpha val="9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Tree>
    <p:extLst>
      <p:ext uri="{BB962C8B-B14F-4D97-AF65-F5344CB8AC3E}">
        <p14:creationId xmlns:p14="http://schemas.microsoft.com/office/powerpoint/2010/main" val="91849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16"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a:xfrm>
            <a:off x="12419964" y="6489258"/>
            <a:ext cx="600075" cy="122319"/>
          </a:xfrm>
        </p:spPr>
        <p:txBody>
          <a:bodyPr/>
          <a:lstStyle/>
          <a:p>
            <a:fld id="{459A2958-80F3-4CB4-8669-AAD9B9B03EB4}" type="slidenum">
              <a:rPr lang="en-SG" smtClean="0"/>
              <a:t>56</a:t>
            </a:fld>
            <a:endParaRPr lang="en-SG"/>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17180"/>
            <a:ext cx="10515600" cy="1325563"/>
          </a:xfrm>
        </p:spPr>
        <p:txBody>
          <a:bodyPr/>
          <a:lstStyle/>
          <a:p>
            <a:r>
              <a:rPr lang="en-US" dirty="0">
                <a:latin typeface="+mn-lt"/>
              </a:rPr>
              <a:t>5. Product Discussion</a:t>
            </a:r>
            <a:endParaRPr lang="en-SG" dirty="0">
              <a:latin typeface="+mn-lt"/>
            </a:endParaRPr>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068056"/>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D4BAD45-7A5B-44EF-91DD-F120D933DC8B}"/>
              </a:ext>
            </a:extLst>
          </p:cNvPr>
          <p:cNvSpPr/>
          <p:nvPr/>
        </p:nvSpPr>
        <p:spPr>
          <a:xfrm>
            <a:off x="5545991" y="509896"/>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9" name="Content Placeholder 2">
            <a:extLst>
              <a:ext uri="{FF2B5EF4-FFF2-40B4-BE49-F238E27FC236}">
                <a16:creationId xmlns:a16="http://schemas.microsoft.com/office/drawing/2014/main" id="{BAD2BEA9-68C0-4461-ADB7-B83FF40AD59E}"/>
              </a:ext>
            </a:extLst>
          </p:cNvPr>
          <p:cNvSpPr>
            <a:spLocks noGrp="1"/>
          </p:cNvSpPr>
          <p:nvPr>
            <p:ph idx="1"/>
          </p:nvPr>
        </p:nvSpPr>
        <p:spPr>
          <a:xfrm>
            <a:off x="421323" y="1323640"/>
            <a:ext cx="7273565" cy="5443450"/>
          </a:xfrm>
        </p:spPr>
        <p:txBody>
          <a:bodyPr>
            <a:noAutofit/>
          </a:bodyPr>
          <a:lstStyle/>
          <a:p>
            <a:pPr>
              <a:lnSpc>
                <a:spcPct val="150000"/>
              </a:lnSpc>
            </a:pPr>
            <a:r>
              <a:rPr lang="en-SG" sz="2400" b="1" dirty="0"/>
              <a:t>Product Conclusion</a:t>
            </a:r>
          </a:p>
          <a:p>
            <a:pPr lvl="1">
              <a:lnSpc>
                <a:spcPct val="150000"/>
              </a:lnSpc>
              <a:buFont typeface="Wingdings" panose="05000000000000000000" pitchFamily="2" charset="2"/>
              <a:buChar char="ü"/>
            </a:pPr>
            <a:r>
              <a:rPr lang="en-SG" sz="2000" dirty="0">
                <a:solidFill>
                  <a:schemeClr val="accent2">
                    <a:lumMod val="75000"/>
                  </a:schemeClr>
                </a:solidFill>
              </a:rPr>
              <a:t>    </a:t>
            </a:r>
            <a:r>
              <a:rPr lang="en-SG" sz="2000" dirty="0"/>
              <a:t>Created a map merging tool that is able to stitch partial 	overlapping maps regardless of quantity and order</a:t>
            </a:r>
          </a:p>
          <a:p>
            <a:pPr lvl="1">
              <a:lnSpc>
                <a:spcPct val="150000"/>
              </a:lnSpc>
              <a:buFont typeface="Wingdings" panose="05000000000000000000" pitchFamily="2" charset="2"/>
              <a:buChar char="ü"/>
            </a:pPr>
            <a:r>
              <a:rPr lang="en-SG" sz="2000" dirty="0">
                <a:solidFill>
                  <a:schemeClr val="accent2">
                    <a:lumMod val="75000"/>
                  </a:schemeClr>
                </a:solidFill>
              </a:rPr>
              <a:t>  </a:t>
            </a:r>
            <a:r>
              <a:rPr lang="en-SG" sz="2000" dirty="0"/>
              <a:t> Gave the option for users to test out multiple feature- 	detection-description algorithms</a:t>
            </a:r>
          </a:p>
          <a:p>
            <a:pPr>
              <a:lnSpc>
                <a:spcPct val="150000"/>
              </a:lnSpc>
            </a:pPr>
            <a:r>
              <a:rPr lang="en-SG" sz="2400" b="1" dirty="0"/>
              <a:t>Recommended Further Improvements</a:t>
            </a:r>
          </a:p>
          <a:p>
            <a:pPr lvl="1">
              <a:lnSpc>
                <a:spcPct val="150000"/>
              </a:lnSpc>
            </a:pPr>
            <a:r>
              <a:rPr lang="en-SG" sz="2000" dirty="0"/>
              <a:t>To have a repeating execution of the program due to uncertainty of the amount of overlap needed</a:t>
            </a:r>
          </a:p>
          <a:p>
            <a:pPr lvl="1">
              <a:lnSpc>
                <a:spcPct val="150000"/>
              </a:lnSpc>
            </a:pPr>
            <a:r>
              <a:rPr lang="en-SG" sz="2000" dirty="0"/>
              <a:t>Combinations of 3D and 2D map merging to create a better representation of the environment</a:t>
            </a:r>
          </a:p>
        </p:txBody>
      </p:sp>
      <p:sp>
        <p:nvSpPr>
          <p:cNvPr id="3" name="TextBox 2">
            <a:extLst>
              <a:ext uri="{FF2B5EF4-FFF2-40B4-BE49-F238E27FC236}">
                <a16:creationId xmlns:a16="http://schemas.microsoft.com/office/drawing/2014/main" id="{C0841A68-2B9E-455D-8C9A-2316174D0014}"/>
              </a:ext>
            </a:extLst>
          </p:cNvPr>
          <p:cNvSpPr txBox="1"/>
          <p:nvPr/>
        </p:nvSpPr>
        <p:spPr>
          <a:xfrm>
            <a:off x="7933986" y="3029702"/>
            <a:ext cx="4246880" cy="1015663"/>
          </a:xfrm>
          <a:prstGeom prst="rect">
            <a:avLst/>
          </a:prstGeom>
          <a:noFill/>
        </p:spPr>
        <p:txBody>
          <a:bodyPr wrap="square" rtlCol="0">
            <a:spAutoFit/>
          </a:bodyPr>
          <a:lstStyle/>
          <a:p>
            <a:r>
              <a:rPr lang="en-US" sz="2000" b="1" dirty="0">
                <a:solidFill>
                  <a:schemeClr val="accent1">
                    <a:lumMod val="75000"/>
                  </a:schemeClr>
                </a:solidFill>
                <a:latin typeface="Consolas" panose="020B0609020204030204" pitchFamily="49" charset="0"/>
              </a:rPr>
              <a:t>SIFT, SURF, ORB, BRISK, KAZE, AKAZE, SIFT-GeoDesc, SIFT-ContextDesc</a:t>
            </a:r>
            <a:endParaRPr lang="en-SG" sz="2000" b="1" dirty="0">
              <a:solidFill>
                <a:schemeClr val="accent1">
                  <a:lumMod val="7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9E94E6AE-D39C-4971-8A53-E6F53D1ABB65}"/>
              </a:ext>
            </a:extLst>
          </p:cNvPr>
          <p:cNvSpPr txBox="1"/>
          <p:nvPr/>
        </p:nvSpPr>
        <p:spPr>
          <a:xfrm>
            <a:off x="8128000" y="2287381"/>
            <a:ext cx="5496560" cy="400110"/>
          </a:xfrm>
          <a:prstGeom prst="rect">
            <a:avLst/>
          </a:prstGeom>
          <a:noFill/>
        </p:spPr>
        <p:txBody>
          <a:bodyPr wrap="square" rtlCol="0">
            <a:spAutoFit/>
          </a:bodyPr>
          <a:lstStyle/>
          <a:p>
            <a:r>
              <a:rPr lang="en-US" sz="2000" b="1" dirty="0">
                <a:solidFill>
                  <a:schemeClr val="accent5"/>
                </a:solidFill>
                <a:latin typeface="Consolas" panose="020B0609020204030204" pitchFamily="49" charset="0"/>
              </a:rPr>
              <a:t>Multi-Map Stitcher</a:t>
            </a:r>
            <a:endParaRPr lang="en-SG" sz="2000" b="1" dirty="0">
              <a:solidFill>
                <a:schemeClr val="accent5"/>
              </a:solidFill>
              <a:latin typeface="Consolas" panose="020B0609020204030204" pitchFamily="49" charset="0"/>
            </a:endParaRPr>
          </a:p>
        </p:txBody>
      </p:sp>
      <p:pic>
        <p:nvPicPr>
          <p:cNvPr id="2050" name="Picture 2" descr="Three arrows circle #AD , #Sponsored, #Paid, #circle, #arrows | Circle arrow,  Graphic design logo, Shadow photography">
            <a:extLst>
              <a:ext uri="{FF2B5EF4-FFF2-40B4-BE49-F238E27FC236}">
                <a16:creationId xmlns:a16="http://schemas.microsoft.com/office/drawing/2014/main" id="{FA376678-BEC5-4FD2-88A3-F9DFE8073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3155" y="4451370"/>
            <a:ext cx="1029242" cy="10292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59F800F-5E00-4BE9-AF87-21DD7299A284}"/>
              </a:ext>
            </a:extLst>
          </p:cNvPr>
          <p:cNvSpPr txBox="1"/>
          <p:nvPr/>
        </p:nvSpPr>
        <p:spPr>
          <a:xfrm>
            <a:off x="9022397" y="4782688"/>
            <a:ext cx="5496560" cy="400110"/>
          </a:xfrm>
          <a:prstGeom prst="rect">
            <a:avLst/>
          </a:prstGeom>
          <a:noFill/>
        </p:spPr>
        <p:txBody>
          <a:bodyPr wrap="square" rtlCol="0">
            <a:spAutoFit/>
          </a:bodyPr>
          <a:lstStyle/>
          <a:p>
            <a:r>
              <a:rPr lang="en-US" sz="2000" b="1" dirty="0">
                <a:solidFill>
                  <a:schemeClr val="accent5"/>
                </a:solidFill>
                <a:latin typeface="Consolas" panose="020B0609020204030204" pitchFamily="49" charset="0"/>
              </a:rPr>
              <a:t>Multi-Map Stitcher</a:t>
            </a:r>
            <a:endParaRPr lang="en-SG" sz="2000" b="1" dirty="0">
              <a:solidFill>
                <a:schemeClr val="accent5"/>
              </a:solidFill>
              <a:latin typeface="Consolas" panose="020B0609020204030204" pitchFamily="49" charset="0"/>
            </a:endParaRPr>
          </a:p>
        </p:txBody>
      </p:sp>
    </p:spTree>
    <p:extLst>
      <p:ext uri="{BB962C8B-B14F-4D97-AF65-F5344CB8AC3E}">
        <p14:creationId xmlns:p14="http://schemas.microsoft.com/office/powerpoint/2010/main" val="218827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1012005" y="2529501"/>
            <a:ext cx="10515600" cy="1179589"/>
          </a:xfrm>
          <a:solidFill>
            <a:schemeClr val="accent6">
              <a:lumMod val="20000"/>
              <a:lumOff val="80000"/>
            </a:schemeClr>
          </a:solidFill>
          <a:ln w="28575">
            <a:solidFill>
              <a:schemeClr val="tx1"/>
            </a:solidFill>
          </a:ln>
        </p:spPr>
        <p:txBody>
          <a:bodyPr>
            <a:normAutofit/>
          </a:bodyPr>
          <a:lstStyle/>
          <a:p>
            <a:pPr algn="ctr"/>
            <a:r>
              <a:rPr lang="en-US" sz="4800" dirty="0">
                <a:latin typeface="+mn-lt"/>
              </a:rPr>
              <a:t>Project Deliverables</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57</a:t>
            </a:fld>
            <a:endParaRPr lang="en-SG"/>
          </a:p>
        </p:txBody>
      </p:sp>
      <p:cxnSp>
        <p:nvCxnSpPr>
          <p:cNvPr id="7" name="Connector: Elbow 6">
            <a:extLst>
              <a:ext uri="{FF2B5EF4-FFF2-40B4-BE49-F238E27FC236}">
                <a16:creationId xmlns:a16="http://schemas.microsoft.com/office/drawing/2014/main" id="{ACE1A1D0-7F0D-4591-9835-303C48FA80EA}"/>
              </a:ext>
            </a:extLst>
          </p:cNvPr>
          <p:cNvCxnSpPr>
            <a:cxnSpLocks/>
            <a:stCxn id="2" idx="2"/>
            <a:endCxn id="11" idx="0"/>
          </p:cNvCxnSpPr>
          <p:nvPr/>
        </p:nvCxnSpPr>
        <p:spPr>
          <a:xfrm rot="5400000">
            <a:off x="4654192" y="3069407"/>
            <a:ext cx="975930" cy="225529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AD5097E-338C-4340-9275-68681C6AB19E}"/>
              </a:ext>
            </a:extLst>
          </p:cNvPr>
          <p:cNvSpPr/>
          <p:nvPr/>
        </p:nvSpPr>
        <p:spPr>
          <a:xfrm>
            <a:off x="2390216" y="4685020"/>
            <a:ext cx="3248586" cy="365126"/>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cxnSp>
        <p:nvCxnSpPr>
          <p:cNvPr id="17" name="Connector: Elbow 16">
            <a:extLst>
              <a:ext uri="{FF2B5EF4-FFF2-40B4-BE49-F238E27FC236}">
                <a16:creationId xmlns:a16="http://schemas.microsoft.com/office/drawing/2014/main" id="{2FEFB36B-9960-4BF9-A033-338DC641342F}"/>
              </a:ext>
            </a:extLst>
          </p:cNvPr>
          <p:cNvCxnSpPr>
            <a:cxnSpLocks/>
            <a:stCxn id="2" idx="2"/>
            <a:endCxn id="18" idx="0"/>
          </p:cNvCxnSpPr>
          <p:nvPr/>
        </p:nvCxnSpPr>
        <p:spPr>
          <a:xfrm rot="16200000" flipH="1">
            <a:off x="7014420" y="2964475"/>
            <a:ext cx="971151" cy="246038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3FC0D36-92CB-4A55-B170-644EB44149CA}"/>
              </a:ext>
            </a:extLst>
          </p:cNvPr>
          <p:cNvSpPr/>
          <p:nvPr/>
        </p:nvSpPr>
        <p:spPr>
          <a:xfrm>
            <a:off x="7362358" y="4680241"/>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cxnSp>
        <p:nvCxnSpPr>
          <p:cNvPr id="5" name="Straight Connector 4">
            <a:extLst>
              <a:ext uri="{FF2B5EF4-FFF2-40B4-BE49-F238E27FC236}">
                <a16:creationId xmlns:a16="http://schemas.microsoft.com/office/drawing/2014/main" id="{6E89EE23-11EA-4C1F-A077-C385891EEA49}"/>
              </a:ext>
            </a:extLst>
          </p:cNvPr>
          <p:cNvCxnSpPr/>
          <p:nvPr/>
        </p:nvCxnSpPr>
        <p:spPr>
          <a:xfrm>
            <a:off x="1759282" y="4884517"/>
            <a:ext cx="45104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362CD3-75F9-4147-87BA-5D03B0D694A4}"/>
              </a:ext>
            </a:extLst>
          </p:cNvPr>
          <p:cNvCxnSpPr/>
          <p:nvPr/>
        </p:nvCxnSpPr>
        <p:spPr>
          <a:xfrm>
            <a:off x="6474959" y="4884517"/>
            <a:ext cx="45104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49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735AF-0D54-4831-9D07-23456425871D}"/>
              </a:ext>
            </a:extLst>
          </p:cNvPr>
          <p:cNvSpPr>
            <a:spLocks noGrp="1"/>
          </p:cNvSpPr>
          <p:nvPr>
            <p:ph type="title"/>
          </p:nvPr>
        </p:nvSpPr>
        <p:spPr>
          <a:xfrm>
            <a:off x="1012005" y="2529501"/>
            <a:ext cx="10515600" cy="1179589"/>
          </a:xfrm>
          <a:solidFill>
            <a:schemeClr val="accent6">
              <a:lumMod val="20000"/>
              <a:lumOff val="80000"/>
            </a:schemeClr>
          </a:solidFill>
          <a:ln w="28575">
            <a:solidFill>
              <a:schemeClr val="tx1"/>
            </a:solidFill>
          </a:ln>
        </p:spPr>
        <p:txBody>
          <a:bodyPr>
            <a:normAutofit/>
          </a:bodyPr>
          <a:lstStyle/>
          <a:p>
            <a:pPr algn="ctr"/>
            <a:r>
              <a:rPr lang="en-US" sz="4800" dirty="0">
                <a:latin typeface="+mn-lt"/>
              </a:rPr>
              <a:t>Project Conclusion</a:t>
            </a:r>
            <a:endParaRPr lang="en-SG" sz="4800" dirty="0">
              <a:latin typeface="+mn-lt"/>
            </a:endParaRPr>
          </a:p>
        </p:txBody>
      </p:sp>
      <p:sp>
        <p:nvSpPr>
          <p:cNvPr id="4" name="Slide Number Placeholder 3">
            <a:extLst>
              <a:ext uri="{FF2B5EF4-FFF2-40B4-BE49-F238E27FC236}">
                <a16:creationId xmlns:a16="http://schemas.microsoft.com/office/drawing/2014/main" id="{43387AE9-5BA5-49BF-8FD4-AD5540B9ED74}"/>
              </a:ext>
            </a:extLst>
          </p:cNvPr>
          <p:cNvSpPr>
            <a:spLocks noGrp="1"/>
          </p:cNvSpPr>
          <p:nvPr>
            <p:ph type="sldNum" sz="quarter" idx="12"/>
          </p:nvPr>
        </p:nvSpPr>
        <p:spPr/>
        <p:txBody>
          <a:bodyPr/>
          <a:lstStyle/>
          <a:p>
            <a:fld id="{459A2958-80F3-4CB4-8669-AAD9B9B03EB4}" type="slidenum">
              <a:rPr lang="en-SG" smtClean="0"/>
              <a:t>58</a:t>
            </a:fld>
            <a:endParaRPr lang="en-SG"/>
          </a:p>
        </p:txBody>
      </p:sp>
      <p:pic>
        <p:nvPicPr>
          <p:cNvPr id="19" name="Picture 2" descr="National University Of Singapore (NUS) – Logos Download">
            <a:extLst>
              <a:ext uri="{FF2B5EF4-FFF2-40B4-BE49-F238E27FC236}">
                <a16:creationId xmlns:a16="http://schemas.microsoft.com/office/drawing/2014/main" id="{7971BC8C-5A76-4348-9090-36E3AEFD2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54238"/>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744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a:xfrm>
            <a:off x="12419964" y="6489258"/>
            <a:ext cx="600075" cy="122319"/>
          </a:xfrm>
        </p:spPr>
        <p:txBody>
          <a:bodyPr/>
          <a:lstStyle/>
          <a:p>
            <a:fld id="{459A2958-80F3-4CB4-8669-AAD9B9B03EB4}" type="slidenum">
              <a:rPr lang="en-SG" smtClean="0"/>
              <a:t>59</a:t>
            </a:fld>
            <a:endParaRPr lang="en-SG"/>
          </a:p>
        </p:txBody>
      </p:sp>
      <p:sp>
        <p:nvSpPr>
          <p:cNvPr id="11" name="Title 1">
            <a:extLst>
              <a:ext uri="{FF2B5EF4-FFF2-40B4-BE49-F238E27FC236}">
                <a16:creationId xmlns:a16="http://schemas.microsoft.com/office/drawing/2014/main" id="{8BA96CD7-4287-4A10-A1A9-A07ADCB49906}"/>
              </a:ext>
            </a:extLst>
          </p:cNvPr>
          <p:cNvSpPr>
            <a:spLocks noGrp="1"/>
          </p:cNvSpPr>
          <p:nvPr>
            <p:ph type="title"/>
          </p:nvPr>
        </p:nvSpPr>
        <p:spPr>
          <a:xfrm>
            <a:off x="288191" y="17180"/>
            <a:ext cx="10515600" cy="1325563"/>
          </a:xfrm>
        </p:spPr>
        <p:txBody>
          <a:bodyPr/>
          <a:lstStyle/>
          <a:p>
            <a:r>
              <a:rPr lang="en-US" dirty="0">
                <a:latin typeface="+mn-lt"/>
              </a:rPr>
              <a:t>Project Conclusion</a:t>
            </a:r>
            <a:endParaRPr lang="en-SG" dirty="0">
              <a:latin typeface="+mn-lt"/>
            </a:endParaRPr>
          </a:p>
        </p:txBody>
      </p:sp>
      <p:sp>
        <p:nvSpPr>
          <p:cNvPr id="2" name="Rectangle 1">
            <a:extLst>
              <a:ext uri="{FF2B5EF4-FFF2-40B4-BE49-F238E27FC236}">
                <a16:creationId xmlns:a16="http://schemas.microsoft.com/office/drawing/2014/main" id="{6A903FD5-6BE7-4557-BEC9-36C112E17941}"/>
              </a:ext>
            </a:extLst>
          </p:cNvPr>
          <p:cNvSpPr/>
          <p:nvPr/>
        </p:nvSpPr>
        <p:spPr>
          <a:xfrm>
            <a:off x="935605" y="1342495"/>
            <a:ext cx="5014743" cy="2477150"/>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dirty="0">
                <a:solidFill>
                  <a:schemeClr val="accent2">
                    <a:lumMod val="75000"/>
                  </a:schemeClr>
                </a:solidFill>
              </a:rPr>
              <a:t> </a:t>
            </a:r>
            <a:r>
              <a:rPr lang="en-SG" sz="1800" dirty="0"/>
              <a:t>Created a map merging tool that is able to stitch partial 	overlapping maps regardless of quantity and order</a:t>
            </a:r>
            <a:endParaRPr lang="en-SG" dirty="0">
              <a:solidFill>
                <a:schemeClr val="tx1"/>
              </a:solidFill>
            </a:endParaRPr>
          </a:p>
        </p:txBody>
      </p:sp>
      <p:sp>
        <p:nvSpPr>
          <p:cNvPr id="10" name="Rectangle 9">
            <a:extLst>
              <a:ext uri="{FF2B5EF4-FFF2-40B4-BE49-F238E27FC236}">
                <a16:creationId xmlns:a16="http://schemas.microsoft.com/office/drawing/2014/main" id="{938A7AF7-21BF-4241-933D-D5FAB87BF95A}"/>
              </a:ext>
            </a:extLst>
          </p:cNvPr>
          <p:cNvSpPr/>
          <p:nvPr/>
        </p:nvSpPr>
        <p:spPr>
          <a:xfrm>
            <a:off x="6071890" y="1342744"/>
            <a:ext cx="4929860" cy="4120506"/>
          </a:xfrm>
          <a:prstGeom prst="rect">
            <a:avLst/>
          </a:prstGeom>
          <a:solidFill>
            <a:schemeClr val="bg1"/>
          </a:solid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2" name="Straight Connector 11">
            <a:extLst>
              <a:ext uri="{FF2B5EF4-FFF2-40B4-BE49-F238E27FC236}">
                <a16:creationId xmlns:a16="http://schemas.microsoft.com/office/drawing/2014/main" id="{F9B84873-97F8-4203-A7A0-2845B10F5F6C}"/>
              </a:ext>
            </a:extLst>
          </p:cNvPr>
          <p:cNvCxnSpPr>
            <a:cxnSpLocks/>
          </p:cNvCxnSpPr>
          <p:nvPr/>
        </p:nvCxnSpPr>
        <p:spPr>
          <a:xfrm>
            <a:off x="288191" y="1152280"/>
            <a:ext cx="10916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National University Of Singapore (NUS) – Logos Download">
            <a:extLst>
              <a:ext uri="{FF2B5EF4-FFF2-40B4-BE49-F238E27FC236}">
                <a16:creationId xmlns:a16="http://schemas.microsoft.com/office/drawing/2014/main" id="{52E6F33E-B975-4FED-8A50-0835CE746F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0552" y="21970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CC644A5E-3F63-4F33-BA6A-0726858FDFC3}"/>
              </a:ext>
            </a:extLst>
          </p:cNvPr>
          <p:cNvSpPr/>
          <p:nvPr/>
        </p:nvSpPr>
        <p:spPr>
          <a:xfrm>
            <a:off x="7193103" y="1552163"/>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8" name="Rectangle: Rounded Corners 7">
            <a:extLst>
              <a:ext uri="{FF2B5EF4-FFF2-40B4-BE49-F238E27FC236}">
                <a16:creationId xmlns:a16="http://schemas.microsoft.com/office/drawing/2014/main" id="{48F8B3C4-B25A-4CC5-8B94-82B873359702}"/>
              </a:ext>
            </a:extLst>
          </p:cNvPr>
          <p:cNvSpPr/>
          <p:nvPr/>
        </p:nvSpPr>
        <p:spPr>
          <a:xfrm>
            <a:off x="1717295" y="1514102"/>
            <a:ext cx="3281601" cy="446448"/>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sp>
        <p:nvSpPr>
          <p:cNvPr id="17" name="TextBox 16">
            <a:extLst>
              <a:ext uri="{FF2B5EF4-FFF2-40B4-BE49-F238E27FC236}">
                <a16:creationId xmlns:a16="http://schemas.microsoft.com/office/drawing/2014/main" id="{6225D2FF-DE00-4FF0-ACFA-E35B37B34064}"/>
              </a:ext>
            </a:extLst>
          </p:cNvPr>
          <p:cNvSpPr txBox="1"/>
          <p:nvPr/>
        </p:nvSpPr>
        <p:spPr>
          <a:xfrm>
            <a:off x="1190250" y="2287381"/>
            <a:ext cx="4505454" cy="1295868"/>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en-SG" dirty="0"/>
              <a:t>Created a dual-component communication bridge formulated to be robust to different communication protocols</a:t>
            </a:r>
          </a:p>
        </p:txBody>
      </p:sp>
      <p:sp>
        <p:nvSpPr>
          <p:cNvPr id="18" name="TextBox 17">
            <a:extLst>
              <a:ext uri="{FF2B5EF4-FFF2-40B4-BE49-F238E27FC236}">
                <a16:creationId xmlns:a16="http://schemas.microsoft.com/office/drawing/2014/main" id="{3E89DEC5-4D03-42C1-8FB3-93F2440DD836}"/>
              </a:ext>
            </a:extLst>
          </p:cNvPr>
          <p:cNvSpPr txBox="1"/>
          <p:nvPr/>
        </p:nvSpPr>
        <p:spPr>
          <a:xfrm>
            <a:off x="6180883" y="2287381"/>
            <a:ext cx="4505454" cy="2957861"/>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en-SG" dirty="0"/>
              <a:t>Created a map merging tool that is able to merge maps regardless of the number and order of inputs</a:t>
            </a:r>
          </a:p>
          <a:p>
            <a:pPr marL="285750" indent="-285750" algn="just">
              <a:lnSpc>
                <a:spcPct val="150000"/>
              </a:lnSpc>
              <a:buFont typeface="Wingdings" panose="05000000000000000000" pitchFamily="2" charset="2"/>
              <a:buChar char="ü"/>
            </a:pPr>
            <a:endParaRPr lang="en-SG" dirty="0"/>
          </a:p>
          <a:p>
            <a:pPr marL="285750" indent="-285750" algn="just">
              <a:lnSpc>
                <a:spcPct val="150000"/>
              </a:lnSpc>
              <a:buFont typeface="Wingdings" panose="05000000000000000000" pitchFamily="2" charset="2"/>
              <a:buChar char="ü"/>
            </a:pPr>
            <a:r>
              <a:rPr lang="en-SG" dirty="0"/>
              <a:t>Incorporation of the 8 feature-detector-descriptor algorithms provide a multi-pronged approach to merging maps</a:t>
            </a:r>
          </a:p>
        </p:txBody>
      </p:sp>
    </p:spTree>
    <p:extLst>
      <p:ext uri="{BB962C8B-B14F-4D97-AF65-F5344CB8AC3E}">
        <p14:creationId xmlns:p14="http://schemas.microsoft.com/office/powerpoint/2010/main" val="303483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7" grpId="0" animBg="1"/>
      <p:bldP spid="8" grpId="0" animBg="1"/>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C3B9CEFF-C2C9-4915-926F-40C7C81DFFA8}"/>
              </a:ext>
            </a:extLst>
          </p:cNvPr>
          <p:cNvSpPr/>
          <p:nvPr/>
        </p:nvSpPr>
        <p:spPr>
          <a:xfrm>
            <a:off x="8379833" y="2450073"/>
            <a:ext cx="3488925" cy="246046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b="1" dirty="0">
              <a:solidFill>
                <a:schemeClr val="tx1"/>
              </a:solidFill>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6</a:t>
            </a:fld>
            <a:endParaRPr lang="en-SG" dirty="0"/>
          </a:p>
        </p:txBody>
      </p: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B3AAFAEF-C2A3-4A17-B647-DB65BF670603}"/>
              </a:ext>
            </a:extLst>
          </p:cNvPr>
          <p:cNvSpPr/>
          <p:nvPr/>
        </p:nvSpPr>
        <p:spPr>
          <a:xfrm>
            <a:off x="838200" y="2086437"/>
            <a:ext cx="2979194" cy="779016"/>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Hybrid Robotic System</a:t>
            </a:r>
            <a:endParaRPr lang="en-SG" sz="2000" b="1" dirty="0">
              <a:solidFill>
                <a:schemeClr val="tx1"/>
              </a:solidFill>
            </a:endParaRPr>
          </a:p>
        </p:txBody>
      </p:sp>
      <p:pic>
        <p:nvPicPr>
          <p:cNvPr id="4098" name="Picture 2" descr="LD-60/90 | OMRON, Europe">
            <a:extLst>
              <a:ext uri="{FF2B5EF4-FFF2-40B4-BE49-F238E27FC236}">
                <a16:creationId xmlns:a16="http://schemas.microsoft.com/office/drawing/2014/main" id="{5A7FB158-B15C-4B1B-AD16-F890661ED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784" y="3040511"/>
            <a:ext cx="1362582" cy="9779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obile robot from Mobile Industrial Robots - MiR100">
            <a:extLst>
              <a:ext uri="{FF2B5EF4-FFF2-40B4-BE49-F238E27FC236}">
                <a16:creationId xmlns:a16="http://schemas.microsoft.com/office/drawing/2014/main" id="{1AA51E97-900C-43B6-8F64-C7AEAA23D8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317" y="3116248"/>
            <a:ext cx="1739763" cy="97793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iR |Automate your internal transportation | Mobile Industrial Robots">
            <a:extLst>
              <a:ext uri="{FF2B5EF4-FFF2-40B4-BE49-F238E27FC236}">
                <a16:creationId xmlns:a16="http://schemas.microsoft.com/office/drawing/2014/main" id="{FFC0D878-4C0E-4DC9-B61F-673995BDBC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639" y="4018441"/>
            <a:ext cx="2575636" cy="14048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6BEE38E7-C822-4981-8C65-C05CB2B7202F}"/>
              </a:ext>
            </a:extLst>
          </p:cNvPr>
          <p:cNvSpPr/>
          <p:nvPr/>
        </p:nvSpPr>
        <p:spPr>
          <a:xfrm>
            <a:off x="4489880" y="2086437"/>
            <a:ext cx="3212239" cy="779016"/>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Different Communication Protocols</a:t>
            </a:r>
            <a:endParaRPr lang="en-SG" sz="2000" b="1" dirty="0">
              <a:solidFill>
                <a:schemeClr val="tx1"/>
              </a:solidFill>
            </a:endParaRPr>
          </a:p>
        </p:txBody>
      </p:sp>
      <p:sp>
        <p:nvSpPr>
          <p:cNvPr id="15" name="Rectangle: Rounded Corners 14">
            <a:extLst>
              <a:ext uri="{FF2B5EF4-FFF2-40B4-BE49-F238E27FC236}">
                <a16:creationId xmlns:a16="http://schemas.microsoft.com/office/drawing/2014/main" id="{8093DCC6-9B97-4C44-8870-8B4AA1361815}"/>
              </a:ext>
            </a:extLst>
          </p:cNvPr>
          <p:cNvSpPr/>
          <p:nvPr/>
        </p:nvSpPr>
        <p:spPr>
          <a:xfrm>
            <a:off x="8374606" y="2086437"/>
            <a:ext cx="3488925" cy="779016"/>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 Support Required</a:t>
            </a:r>
            <a:endParaRPr lang="en-SG" sz="2000" b="1" dirty="0">
              <a:solidFill>
                <a:schemeClr val="tx1"/>
              </a:solidFill>
            </a:endParaRPr>
          </a:p>
        </p:txBody>
      </p:sp>
      <p:cxnSp>
        <p:nvCxnSpPr>
          <p:cNvPr id="13" name="Straight Arrow Connector 12">
            <a:extLst>
              <a:ext uri="{FF2B5EF4-FFF2-40B4-BE49-F238E27FC236}">
                <a16:creationId xmlns:a16="http://schemas.microsoft.com/office/drawing/2014/main" id="{F2C49C11-AD1C-4A8A-BFFD-2C894CC8534C}"/>
              </a:ext>
            </a:extLst>
          </p:cNvPr>
          <p:cNvCxnSpPr>
            <a:cxnSpLocks/>
            <a:stCxn id="9" idx="3"/>
            <a:endCxn id="14" idx="1"/>
          </p:cNvCxnSpPr>
          <p:nvPr/>
        </p:nvCxnSpPr>
        <p:spPr>
          <a:xfrm>
            <a:off x="3817394" y="2475945"/>
            <a:ext cx="6724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736F0E8-DDC3-42A9-939C-D9D40FBC3774}"/>
              </a:ext>
            </a:extLst>
          </p:cNvPr>
          <p:cNvCxnSpPr>
            <a:cxnSpLocks/>
            <a:stCxn id="14" idx="3"/>
            <a:endCxn id="15" idx="1"/>
          </p:cNvCxnSpPr>
          <p:nvPr/>
        </p:nvCxnSpPr>
        <p:spPr>
          <a:xfrm>
            <a:off x="7702119" y="2475945"/>
            <a:ext cx="67248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06" name="Picture 10" descr="Basic - Smart Home Building Automation Software - ComfortClick bOS">
            <a:extLst>
              <a:ext uri="{FF2B5EF4-FFF2-40B4-BE49-F238E27FC236}">
                <a16:creationId xmlns:a16="http://schemas.microsoft.com/office/drawing/2014/main" id="{D2746C4B-D5A5-4C0C-B9C7-E3EB1237A4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414" b="14822"/>
          <a:stretch/>
        </p:blipFill>
        <p:spPr bwMode="auto">
          <a:xfrm>
            <a:off x="4489881" y="3116249"/>
            <a:ext cx="1606120" cy="110442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What is REST? Everything for use in industry explained simply">
            <a:extLst>
              <a:ext uri="{FF2B5EF4-FFF2-40B4-BE49-F238E27FC236}">
                <a16:creationId xmlns:a16="http://schemas.microsoft.com/office/drawing/2014/main" id="{48D2349A-0A30-41B5-AF35-E8E9CE9F94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6183" y="3555319"/>
            <a:ext cx="1522521" cy="101501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MQTT Protocol | Messaging &amp;amp; Data Exchange for the IoT">
            <a:extLst>
              <a:ext uri="{FF2B5EF4-FFF2-40B4-BE49-F238E27FC236}">
                <a16:creationId xmlns:a16="http://schemas.microsoft.com/office/drawing/2014/main" id="{1FAA36A7-4E6E-43A3-A863-7F7C21132C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0479" y="4910543"/>
            <a:ext cx="1981200" cy="576263"/>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1C1C68A5-3DF9-4F2A-9874-480F91B0CAC8}"/>
              </a:ext>
            </a:extLst>
          </p:cNvPr>
          <p:cNvSpPr>
            <a:spLocks noGrp="1"/>
          </p:cNvSpPr>
          <p:nvPr>
            <p:ph type="title"/>
          </p:nvPr>
        </p:nvSpPr>
        <p:spPr>
          <a:xfrm>
            <a:off x="838200" y="365125"/>
            <a:ext cx="10515600" cy="1325563"/>
          </a:xfrm>
        </p:spPr>
        <p:txBody>
          <a:bodyPr/>
          <a:lstStyle/>
          <a:p>
            <a:r>
              <a:rPr lang="en-US" dirty="0">
                <a:latin typeface="+mn-lt"/>
              </a:rPr>
              <a:t>Background</a:t>
            </a:r>
            <a:endParaRPr lang="en-SG" dirty="0">
              <a:latin typeface="+mn-lt"/>
            </a:endParaRPr>
          </a:p>
        </p:txBody>
      </p:sp>
      <p:cxnSp>
        <p:nvCxnSpPr>
          <p:cNvPr id="17" name="Straight Connector 16">
            <a:extLst>
              <a:ext uri="{FF2B5EF4-FFF2-40B4-BE49-F238E27FC236}">
                <a16:creationId xmlns:a16="http://schemas.microsoft.com/office/drawing/2014/main" id="{B757ED9D-0318-45AE-AEAD-DDED932AC4C8}"/>
              </a:ext>
            </a:extLst>
          </p:cNvPr>
          <p:cNvCxnSpPr>
            <a:cxnSpLocks/>
          </p:cNvCxnSpPr>
          <p:nvPr/>
        </p:nvCxnSpPr>
        <p:spPr>
          <a:xfrm>
            <a:off x="838200" y="1384917"/>
            <a:ext cx="110105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ABA1CDB-4E38-4877-9037-40D78E3D31A1}"/>
              </a:ext>
            </a:extLst>
          </p:cNvPr>
          <p:cNvSpPr/>
          <p:nvPr/>
        </p:nvSpPr>
        <p:spPr>
          <a:xfrm>
            <a:off x="8494775" y="3565483"/>
            <a:ext cx="3248586" cy="365126"/>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Communication Bridge</a:t>
            </a:r>
            <a:endParaRPr lang="en-SG" sz="20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79673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18"/>
                                        </p:tgtEl>
                                        <p:attrNameLst>
                                          <p:attrName>style.color</p:attrName>
                                        </p:attrNameLst>
                                      </p:cBhvr>
                                      <p:to>
                                        <a:schemeClr val="bg1"/>
                                      </p:to>
                                    </p:animClr>
                                    <p:animClr clrSpc="rgb" dir="cw">
                                      <p:cBhvr>
                                        <p:cTn id="7" dur="250" autoRev="1" fill="remove"/>
                                        <p:tgtEl>
                                          <p:spTgt spid="18"/>
                                        </p:tgtEl>
                                        <p:attrNameLst>
                                          <p:attrName>fillcolor</p:attrName>
                                        </p:attrNameLst>
                                      </p:cBhvr>
                                      <p:to>
                                        <a:schemeClr val="bg1"/>
                                      </p:to>
                                    </p:animClr>
                                    <p:set>
                                      <p:cBhvr>
                                        <p:cTn id="8" dur="250" autoRev="1" fill="remove"/>
                                        <p:tgtEl>
                                          <p:spTgt spid="18"/>
                                        </p:tgtEl>
                                        <p:attrNameLst>
                                          <p:attrName>fill.type</p:attrName>
                                        </p:attrNameLst>
                                      </p:cBhvr>
                                      <p:to>
                                        <p:strVal val="solid"/>
                                      </p:to>
                                    </p:set>
                                    <p:set>
                                      <p:cBhvr>
                                        <p:cTn id="9"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CEE4FC-935C-4DFB-ADC6-0D03FB203817}"/>
              </a:ext>
            </a:extLst>
          </p:cNvPr>
          <p:cNvSpPr txBox="1"/>
          <p:nvPr/>
        </p:nvSpPr>
        <p:spPr>
          <a:xfrm>
            <a:off x="2466390" y="3044279"/>
            <a:ext cx="7259220" cy="830997"/>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4800" dirty="0"/>
              <a:t>End of Presentation</a:t>
            </a:r>
            <a:endParaRPr lang="en-SG" sz="4800" dirty="0"/>
          </a:p>
        </p:txBody>
      </p:sp>
      <p:sp>
        <p:nvSpPr>
          <p:cNvPr id="2" name="Slide Number Placeholder 1">
            <a:extLst>
              <a:ext uri="{FF2B5EF4-FFF2-40B4-BE49-F238E27FC236}">
                <a16:creationId xmlns:a16="http://schemas.microsoft.com/office/drawing/2014/main" id="{46B270B4-4BEF-42A8-ACE4-FA4ABC9DAC88}"/>
              </a:ext>
            </a:extLst>
          </p:cNvPr>
          <p:cNvSpPr>
            <a:spLocks noGrp="1"/>
          </p:cNvSpPr>
          <p:nvPr>
            <p:ph type="sldNum" sz="quarter" idx="12"/>
          </p:nvPr>
        </p:nvSpPr>
        <p:spPr/>
        <p:txBody>
          <a:bodyPr/>
          <a:lstStyle/>
          <a:p>
            <a:fld id="{459A2958-80F3-4CB4-8669-AAD9B9B03EB4}" type="slidenum">
              <a:rPr lang="en-SG" smtClean="0"/>
              <a:t>60</a:t>
            </a:fld>
            <a:endParaRPr lang="en-SG"/>
          </a:p>
        </p:txBody>
      </p:sp>
      <p:sp>
        <p:nvSpPr>
          <p:cNvPr id="7" name="TextBox 6">
            <a:extLst>
              <a:ext uri="{FF2B5EF4-FFF2-40B4-BE49-F238E27FC236}">
                <a16:creationId xmlns:a16="http://schemas.microsoft.com/office/drawing/2014/main" id="{D6C0F33F-6DEF-4FDF-AF4D-61764E5CF668}"/>
              </a:ext>
            </a:extLst>
          </p:cNvPr>
          <p:cNvSpPr txBox="1"/>
          <p:nvPr/>
        </p:nvSpPr>
        <p:spPr>
          <a:xfrm>
            <a:off x="8449576" y="2673152"/>
            <a:ext cx="556201" cy="1015663"/>
          </a:xfrm>
          <a:prstGeom prst="rect">
            <a:avLst/>
          </a:prstGeom>
          <a:noFill/>
        </p:spPr>
        <p:txBody>
          <a:bodyPr wrap="square">
            <a:spAutoFit/>
          </a:bodyPr>
          <a:lstStyle/>
          <a:p>
            <a:r>
              <a:rPr lang="en-SG" sz="6000" dirty="0"/>
              <a:t>🎉</a:t>
            </a:r>
          </a:p>
        </p:txBody>
      </p:sp>
    </p:spTree>
    <p:extLst>
      <p:ext uri="{BB962C8B-B14F-4D97-AF65-F5344CB8AC3E}">
        <p14:creationId xmlns:p14="http://schemas.microsoft.com/office/powerpoint/2010/main" val="220797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CEE4FC-935C-4DFB-ADC6-0D03FB203817}"/>
              </a:ext>
            </a:extLst>
          </p:cNvPr>
          <p:cNvSpPr txBox="1"/>
          <p:nvPr/>
        </p:nvSpPr>
        <p:spPr>
          <a:xfrm>
            <a:off x="2466390" y="3044279"/>
            <a:ext cx="7259220" cy="830997"/>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4800" dirty="0"/>
              <a:t>Questions &amp; Answers</a:t>
            </a:r>
            <a:endParaRPr lang="en-SG" sz="4800" dirty="0"/>
          </a:p>
        </p:txBody>
      </p:sp>
      <p:sp>
        <p:nvSpPr>
          <p:cNvPr id="2" name="Slide Number Placeholder 1">
            <a:extLst>
              <a:ext uri="{FF2B5EF4-FFF2-40B4-BE49-F238E27FC236}">
                <a16:creationId xmlns:a16="http://schemas.microsoft.com/office/drawing/2014/main" id="{1EE62D18-BA78-40B1-B348-E7E0AF019CA9}"/>
              </a:ext>
            </a:extLst>
          </p:cNvPr>
          <p:cNvSpPr>
            <a:spLocks noGrp="1"/>
          </p:cNvSpPr>
          <p:nvPr>
            <p:ph type="sldNum" sz="quarter" idx="12"/>
          </p:nvPr>
        </p:nvSpPr>
        <p:spPr/>
        <p:txBody>
          <a:bodyPr/>
          <a:lstStyle/>
          <a:p>
            <a:fld id="{459A2958-80F3-4CB4-8669-AAD9B9B03EB4}" type="slidenum">
              <a:rPr lang="en-SG" smtClean="0"/>
              <a:t>61</a:t>
            </a:fld>
            <a:endParaRPr lang="en-SG"/>
          </a:p>
        </p:txBody>
      </p:sp>
      <p:sp>
        <p:nvSpPr>
          <p:cNvPr id="7" name="TextBox 6">
            <a:extLst>
              <a:ext uri="{FF2B5EF4-FFF2-40B4-BE49-F238E27FC236}">
                <a16:creationId xmlns:a16="http://schemas.microsoft.com/office/drawing/2014/main" id="{A2C420F0-F540-4D55-A3B3-9DB95EAD5A55}"/>
              </a:ext>
            </a:extLst>
          </p:cNvPr>
          <p:cNvSpPr txBox="1"/>
          <p:nvPr/>
        </p:nvSpPr>
        <p:spPr>
          <a:xfrm>
            <a:off x="8455289" y="2673152"/>
            <a:ext cx="1270321" cy="1015663"/>
          </a:xfrm>
          <a:prstGeom prst="rect">
            <a:avLst/>
          </a:prstGeom>
          <a:noFill/>
        </p:spPr>
        <p:txBody>
          <a:bodyPr wrap="square">
            <a:spAutoFit/>
          </a:bodyPr>
          <a:lstStyle/>
          <a:p>
            <a:r>
              <a:rPr lang="en-SG" sz="6000" dirty="0"/>
              <a:t>🔍</a:t>
            </a:r>
          </a:p>
        </p:txBody>
      </p:sp>
    </p:spTree>
    <p:extLst>
      <p:ext uri="{BB962C8B-B14F-4D97-AF65-F5344CB8AC3E}">
        <p14:creationId xmlns:p14="http://schemas.microsoft.com/office/powerpoint/2010/main" val="8286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3AE4C-C526-44B1-BCB8-2843A0883E6F}"/>
              </a:ext>
            </a:extLst>
          </p:cNvPr>
          <p:cNvSpPr>
            <a:spLocks noGrp="1"/>
          </p:cNvSpPr>
          <p:nvPr>
            <p:ph type="title"/>
          </p:nvPr>
        </p:nvSpPr>
        <p:spPr>
          <a:xfrm>
            <a:off x="749423" y="410368"/>
            <a:ext cx="10515600" cy="1325563"/>
          </a:xfrm>
        </p:spPr>
        <p:txBody>
          <a:bodyPr/>
          <a:lstStyle/>
          <a:p>
            <a:r>
              <a:rPr lang="en-US" dirty="0">
                <a:latin typeface="+mn-lt"/>
              </a:rPr>
              <a:t>References</a:t>
            </a:r>
            <a:endParaRPr lang="en-SG" dirty="0">
              <a:latin typeface="+mn-lt"/>
            </a:endParaRPr>
          </a:p>
        </p:txBody>
      </p:sp>
      <p:sp>
        <p:nvSpPr>
          <p:cNvPr id="3" name="Content Placeholder 2">
            <a:extLst>
              <a:ext uri="{FF2B5EF4-FFF2-40B4-BE49-F238E27FC236}">
                <a16:creationId xmlns:a16="http://schemas.microsoft.com/office/drawing/2014/main" id="{AD01B0CB-6FE9-4025-9F19-2947134ADE91}"/>
              </a:ext>
            </a:extLst>
          </p:cNvPr>
          <p:cNvSpPr>
            <a:spLocks noGrp="1"/>
          </p:cNvSpPr>
          <p:nvPr>
            <p:ph idx="1"/>
          </p:nvPr>
        </p:nvSpPr>
        <p:spPr>
          <a:xfrm>
            <a:off x="838200" y="1628888"/>
            <a:ext cx="10252587" cy="4727462"/>
          </a:xfrm>
        </p:spPr>
        <p:txBody>
          <a:bodyPr>
            <a:normAutofit fontScale="92500" lnSpcReduction="20000"/>
          </a:bodyPr>
          <a:lstStyle/>
          <a:p>
            <a:pPr marL="0" indent="0" algn="just">
              <a:buNone/>
            </a:pPr>
            <a:r>
              <a:rPr lang="en-US" sz="1400" dirty="0">
                <a:latin typeface="Arial" panose="020B0604020202020204" pitchFamily="34" charset="0"/>
                <a:cs typeface="Arial" panose="020B0604020202020204" pitchFamily="34" charset="0"/>
              </a:rPr>
              <a:t>[1]:	</a:t>
            </a:r>
            <a:r>
              <a:rPr lang="en-SG" sz="1400" dirty="0">
                <a:solidFill>
                  <a:srgbClr val="000000"/>
                </a:solidFill>
                <a:effectLst/>
                <a:latin typeface="Arial" panose="020B0604020202020204" pitchFamily="34" charset="0"/>
                <a:ea typeface="Tahoma" panose="020B0604030504040204" pitchFamily="34" charset="0"/>
                <a:cs typeface="Arial" panose="020B0604020202020204" pitchFamily="34" charset="0"/>
              </a:rPr>
              <a:t>"2021 Warehouse/DC Operations Survey: Automation as a Disruption Response",</a:t>
            </a:r>
            <a:r>
              <a:rPr lang="en-SG" sz="1400" dirty="0">
                <a:latin typeface="Arial" panose="020B0604020202020204" pitchFamily="34" charset="0"/>
                <a:ea typeface="Tahoma" panose="020B0604030504040204" pitchFamily="34" charset="0"/>
                <a:cs typeface="Arial" panose="020B0604020202020204" pitchFamily="34" charset="0"/>
              </a:rPr>
              <a:t> 	</a:t>
            </a:r>
            <a:r>
              <a:rPr lang="en-SG" sz="1400" i="1" dirty="0">
                <a:solidFill>
                  <a:srgbClr val="000000"/>
                </a:solidFill>
                <a:effectLst/>
                <a:latin typeface="Arial" panose="020B0604020202020204" pitchFamily="34" charset="0"/>
                <a:ea typeface="Tahoma" panose="020B0604030504040204" pitchFamily="34" charset="0"/>
                <a:cs typeface="Arial" panose="020B0604020202020204" pitchFamily="34" charset="0"/>
              </a:rPr>
              <a:t>Logisticsmgmt.com</a:t>
            </a:r>
            <a:r>
              <a:rPr lang="en-SG" sz="1400" dirty="0">
                <a:solidFill>
                  <a:srgbClr val="000000"/>
                </a:solidFill>
                <a:effectLst/>
                <a:latin typeface="Arial" panose="020B0604020202020204" pitchFamily="34" charset="0"/>
                <a:ea typeface="Tahoma" panose="020B0604030504040204" pitchFamily="34" charset="0"/>
                <a:cs typeface="Arial" panose="020B0604020202020204" pitchFamily="34" charset="0"/>
              </a:rPr>
              <a:t>, 	2021. 	[Online]. Available: 	https://www.logisticsmgmt.com/article/2021_warehouse_dc_operations_survey_automation_as_a_disruption_respo	</a:t>
            </a:r>
            <a:r>
              <a:rPr lang="en-SG" sz="1400" dirty="0" err="1">
                <a:solidFill>
                  <a:srgbClr val="000000"/>
                </a:solidFill>
                <a:effectLst/>
                <a:latin typeface="Arial" panose="020B0604020202020204" pitchFamily="34" charset="0"/>
                <a:ea typeface="Tahoma" panose="020B0604030504040204" pitchFamily="34" charset="0"/>
                <a:cs typeface="Arial" panose="020B0604020202020204" pitchFamily="34" charset="0"/>
              </a:rPr>
              <a:t>nse</a:t>
            </a:r>
            <a:r>
              <a:rPr lang="en-SG" sz="1400" dirty="0">
                <a:solidFill>
                  <a:srgbClr val="000000"/>
                </a:solidFill>
                <a:effectLst/>
                <a:latin typeface="Arial" panose="020B0604020202020204" pitchFamily="34" charset="0"/>
                <a:ea typeface="Tahoma" panose="020B0604030504040204" pitchFamily="34" charset="0"/>
                <a:cs typeface="Arial" panose="020B0604020202020204" pitchFamily="34" charset="0"/>
              </a:rPr>
              <a:t>.</a:t>
            </a:r>
            <a:endParaRPr lang="en-SG" sz="1400" dirty="0">
              <a:effectLst/>
              <a:latin typeface="Arial" panose="020B0604020202020204" pitchFamily="34" charset="0"/>
              <a:ea typeface="Tahoma" panose="020B0604030504040204" pitchFamily="34" charset="0"/>
              <a:cs typeface="Arial" panose="020B0604020202020204" pitchFamily="34" charset="0"/>
            </a:endParaRPr>
          </a:p>
          <a:p>
            <a:pPr marL="0" indent="0" algn="just">
              <a:buNone/>
            </a:pPr>
            <a:r>
              <a:rPr lang="en-SG" sz="1400" dirty="0">
                <a:latin typeface="Arial" panose="020B0604020202020204" pitchFamily="34" charset="0"/>
                <a:cs typeface="Arial" panose="020B0604020202020204" pitchFamily="34" charset="0"/>
              </a:rPr>
              <a:t>[2]:	</a:t>
            </a:r>
            <a:r>
              <a:rPr lang="en-SG" sz="14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"Syncware.ai - Middleware software for warehouse robotics", </a:t>
            </a:r>
            <a:r>
              <a:rPr lang="en-SG" sz="1400" i="1" dirty="0">
                <a:solidFill>
                  <a:srgbClr val="000000"/>
                </a:solidFill>
                <a:effectLst/>
                <a:latin typeface="Arial" panose="020B0604020202020204" pitchFamily="34" charset="0"/>
                <a:ea typeface="Open Sans" panose="020B0606030504020204" pitchFamily="34" charset="0"/>
                <a:cs typeface="Arial" panose="020B0604020202020204" pitchFamily="34" charset="0"/>
              </a:rPr>
              <a:t>Syncware.ai</a:t>
            </a:r>
            <a:r>
              <a:rPr lang="en-SG" sz="1400" i="0" dirty="0">
                <a:solidFill>
                  <a:srgbClr val="000000"/>
                </a:solidFill>
                <a:effectLst/>
                <a:latin typeface="Arial" panose="020B0604020202020204" pitchFamily="34" charset="0"/>
                <a:ea typeface="Open Sans" panose="020B0606030504020204" pitchFamily="34" charset="0"/>
                <a:cs typeface="Arial" panose="020B0604020202020204" pitchFamily="34" charset="0"/>
              </a:rPr>
              <a:t>, 2022. [Online]. Available: 	https://www.syncware.ai/. [Accessed: 06- Jan- 2022].</a:t>
            </a:r>
          </a:p>
          <a:p>
            <a:pPr marL="0" indent="0" algn="just">
              <a:buNone/>
            </a:pPr>
            <a:r>
              <a:rPr lang="en-SG" sz="1400" dirty="0">
                <a:solidFill>
                  <a:srgbClr val="000000"/>
                </a:solidFill>
                <a:latin typeface="Arial" panose="020B0604020202020204" pitchFamily="34" charset="0"/>
                <a:ea typeface="Open Sans" panose="020B0606030504020204" pitchFamily="34" charset="0"/>
                <a:cs typeface="Arial" panose="020B0604020202020204" pitchFamily="34" charset="0"/>
              </a:rPr>
              <a:t>[3]:	</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S. Tareen and Z. Saleem, "A comparative analysis of SIFT, SURF, KAZE, AKAZE, ORB, and 	BRISK", </a:t>
            </a:r>
            <a:r>
              <a:rPr lang="en-SG" sz="1400" i="1" dirty="0">
                <a:solidFill>
                  <a:srgbClr val="000000"/>
                </a:solidFill>
                <a:effectLst/>
                <a:latin typeface="Arial" panose="020B0604020202020204" pitchFamily="34" charset="0"/>
                <a:ea typeface="DengXian" panose="02010600030101010101" pitchFamily="2" charset="-122"/>
                <a:cs typeface="Arial" panose="020B0604020202020204" pitchFamily="34" charset="0"/>
              </a:rPr>
              <a:t>2018 	International Conference on Computing, Mathematics and Engineering 	Technologies (</a:t>
            </a:r>
            <a:r>
              <a:rPr lang="en-SG" sz="1400" i="1" dirty="0" err="1">
                <a:solidFill>
                  <a:srgbClr val="000000"/>
                </a:solidFill>
                <a:effectLst/>
                <a:latin typeface="Arial" panose="020B0604020202020204" pitchFamily="34" charset="0"/>
                <a:ea typeface="DengXian" panose="02010600030101010101" pitchFamily="2" charset="-122"/>
                <a:cs typeface="Arial" panose="020B0604020202020204" pitchFamily="34" charset="0"/>
              </a:rPr>
              <a:t>iCoMET</a:t>
            </a:r>
            <a:r>
              <a:rPr lang="en-SG" sz="1400" i="1" dirty="0">
                <a:solidFill>
                  <a:srgbClr val="000000"/>
                </a:solidFill>
                <a:effectLst/>
                <a:latin typeface="Arial" panose="020B0604020202020204" pitchFamily="34" charset="0"/>
                <a:ea typeface="DengXian" panose="02010600030101010101" pitchFamily="2" charset="-122"/>
                <a:cs typeface="Arial" panose="020B0604020202020204" pitchFamily="34" charset="0"/>
              </a:rPr>
              <a:t>)</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2018. 	Available: 	10.1109/icomet.2018.8346440.</a:t>
            </a:r>
            <a:r>
              <a:rPr lang="en-SG" sz="1400" dirty="0">
                <a:effectLst/>
                <a:latin typeface="Arial" panose="020B0604020202020204" pitchFamily="34" charset="0"/>
                <a:ea typeface="DengXian" panose="02010600030101010101" pitchFamily="2" charset="-122"/>
                <a:cs typeface="Arial" panose="020B0604020202020204" pitchFamily="34" charset="0"/>
              </a:rPr>
              <a:t> </a:t>
            </a:r>
          </a:p>
          <a:p>
            <a:pPr marL="0" indent="0" algn="just">
              <a:buNone/>
            </a:pPr>
            <a:r>
              <a:rPr lang="en-SG" sz="1400" dirty="0">
                <a:effectLst/>
                <a:latin typeface="Arial" panose="020B0604020202020204" pitchFamily="34" charset="0"/>
                <a:ea typeface="DengXian" panose="02010600030101010101" pitchFamily="2" charset="-122"/>
                <a:cs typeface="Arial" panose="020B0604020202020204" pitchFamily="34" charset="0"/>
              </a:rPr>
              <a:t>[4]:	</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Z. Luo et al., "GeoDesc: Learning Local Descriptors by Integrating Geometry Constraints", </a:t>
            </a:r>
            <a:r>
              <a:rPr lang="en-SG" sz="1400" i="1" dirty="0">
                <a:solidFill>
                  <a:srgbClr val="000000"/>
                </a:solidFill>
                <a:effectLst/>
                <a:latin typeface="Arial" panose="020B0604020202020204" pitchFamily="34" charset="0"/>
                <a:ea typeface="DengXian" panose="02010600030101010101" pitchFamily="2" charset="-122"/>
                <a:cs typeface="Arial" panose="020B0604020202020204" pitchFamily="34" charset="0"/>
              </a:rPr>
              <a:t>Computer Vision – ECCV 	2018</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pp. 170-185, 2018. Available: 10.1007/978-3-030-01240-3_11.</a:t>
            </a:r>
            <a:r>
              <a:rPr lang="en-SG" sz="1400" dirty="0">
                <a:effectLst/>
                <a:latin typeface="Arial" panose="020B0604020202020204" pitchFamily="34" charset="0"/>
                <a:ea typeface="DengXian" panose="02010600030101010101" pitchFamily="2" charset="-122"/>
                <a:cs typeface="Arial" panose="020B0604020202020204" pitchFamily="34" charset="0"/>
              </a:rPr>
              <a:t> </a:t>
            </a:r>
          </a:p>
          <a:p>
            <a:pPr marL="0" indent="0" algn="just">
              <a:buNone/>
            </a:pPr>
            <a:r>
              <a:rPr lang="en-SG" sz="1400" dirty="0">
                <a:effectLst/>
                <a:latin typeface="Arial" panose="020B0604020202020204" pitchFamily="34" charset="0"/>
                <a:ea typeface="DengXian" panose="02010600030101010101" pitchFamily="2" charset="-122"/>
                <a:cs typeface="Arial" panose="020B0604020202020204" pitchFamily="34" charset="0"/>
              </a:rPr>
              <a:t>[5]:	</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Z. Luo et al., "ContextDesc: Local Descriptor Augmentation With Cross-Modality Context", </a:t>
            </a:r>
            <a:r>
              <a:rPr lang="en-SG" sz="1400" i="1" dirty="0">
                <a:solidFill>
                  <a:srgbClr val="000000"/>
                </a:solidFill>
                <a:effectLst/>
                <a:latin typeface="Arial" panose="020B0604020202020204" pitchFamily="34" charset="0"/>
                <a:ea typeface="DengXian" panose="02010600030101010101" pitchFamily="2" charset="-122"/>
                <a:cs typeface="Arial" panose="020B0604020202020204" pitchFamily="34" charset="0"/>
              </a:rPr>
              <a:t>2019 IEEE/CVF Conference 	on Computer Vision and Pattern Recognition (CVPR)</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2019. Available: 10.1109/cvpr.2019.00263.</a:t>
            </a:r>
            <a:endParaRPr lang="en-SG" sz="1400" dirty="0">
              <a:effectLst/>
              <a:latin typeface="Arial" panose="020B0604020202020204" pitchFamily="34" charset="0"/>
              <a:ea typeface="DengXian" panose="02010600030101010101" pitchFamily="2" charset="-122"/>
              <a:cs typeface="Arial" panose="020B0604020202020204" pitchFamily="34" charset="0"/>
            </a:endParaRPr>
          </a:p>
          <a:p>
            <a:pPr marL="0" indent="0" algn="just">
              <a:lnSpc>
                <a:spcPct val="107000"/>
              </a:lnSpc>
              <a:spcAft>
                <a:spcPts val="800"/>
              </a:spcAft>
              <a:buNone/>
            </a:pPr>
            <a:r>
              <a:rPr lang="en-SG" sz="1400" dirty="0">
                <a:latin typeface="Arial" panose="020B0604020202020204" pitchFamily="34" charset="0"/>
                <a:ea typeface="DengXian" panose="02010600030101010101" pitchFamily="2" charset="-122"/>
                <a:cs typeface="Arial" panose="020B0604020202020204" pitchFamily="34" charset="0"/>
              </a:rPr>
              <a:t>[6]:	</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Z. Luo et al., "ASLFeat: Learning Local Features of Accurate Shape and Localization", </a:t>
            </a:r>
            <a:r>
              <a:rPr lang="en-SG" sz="1400" i="1" dirty="0">
                <a:solidFill>
                  <a:srgbClr val="000000"/>
                </a:solidFill>
                <a:effectLst/>
                <a:latin typeface="Arial" panose="020B0604020202020204" pitchFamily="34" charset="0"/>
                <a:ea typeface="DengXian" panose="02010600030101010101" pitchFamily="2" charset="-122"/>
                <a:cs typeface="Arial" panose="020B0604020202020204" pitchFamily="34" charset="0"/>
              </a:rPr>
              <a:t>2020 IEEE/CVF Conference on 	Computer Vision and Pattern Recognition (CVPR)</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2020. Available: 10.1109/cvpr42600.2020.00662.</a:t>
            </a:r>
            <a:r>
              <a:rPr lang="en-SG" sz="1400" dirty="0">
                <a:effectLst/>
                <a:latin typeface="Arial" panose="020B0604020202020204" pitchFamily="34" charset="0"/>
                <a:ea typeface="DengXian" panose="02010600030101010101" pitchFamily="2" charset="-122"/>
                <a:cs typeface="Arial" panose="020B0604020202020204" pitchFamily="34" charset="0"/>
              </a:rPr>
              <a:t> </a:t>
            </a:r>
          </a:p>
          <a:p>
            <a:pPr marL="0" indent="0" algn="just">
              <a:buNone/>
            </a:pPr>
            <a:r>
              <a:rPr lang="en-SG" sz="1400" i="0" dirty="0">
                <a:solidFill>
                  <a:srgbClr val="000000"/>
                </a:solidFill>
                <a:latin typeface="Arial" panose="020B0604020202020204" pitchFamily="34" charset="0"/>
                <a:ea typeface="DengXian" panose="02010600030101010101" pitchFamily="2" charset="-122"/>
                <a:cs typeface="Arial" panose="020B0604020202020204" pitchFamily="34" charset="0"/>
              </a:rPr>
              <a:t>[7]:	</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a:t>
            </a:r>
            <a:r>
              <a:rPr lang="en-SG" sz="1400" i="1" dirty="0">
                <a:solidFill>
                  <a:srgbClr val="000000"/>
                </a:solidFill>
                <a:effectLst/>
                <a:latin typeface="Arial" panose="020B0604020202020204" pitchFamily="34" charset="0"/>
                <a:ea typeface="DengXian" panose="02010600030101010101" pitchFamily="2" charset="-122"/>
                <a:cs typeface="Arial" panose="020B0604020202020204" pitchFamily="34" charset="0"/>
              </a:rPr>
              <a:t>(CVPR)</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2017. Available: 10.1109/cvpr.2017.736.</a:t>
            </a:r>
            <a:r>
              <a:rPr lang="en-SG" sz="1400" dirty="0">
                <a:solidFill>
                  <a:srgbClr val="000000"/>
                </a:solidFill>
                <a:latin typeface="Arial" panose="020B0604020202020204" pitchFamily="34" charset="0"/>
                <a:ea typeface="DengXian" panose="02010600030101010101" pitchFamily="2" charset="-122"/>
                <a:cs typeface="Arial" panose="020B0604020202020204" pitchFamily="34" charset="0"/>
              </a:rPr>
              <a:t> J. Schonberger, H. </a:t>
            </a:r>
            <a:r>
              <a:rPr lang="en-SG" sz="1400" dirty="0" err="1">
                <a:solidFill>
                  <a:srgbClr val="000000"/>
                </a:solidFill>
                <a:latin typeface="Arial" panose="020B0604020202020204" pitchFamily="34" charset="0"/>
                <a:ea typeface="DengXian" panose="02010600030101010101" pitchFamily="2" charset="-122"/>
                <a:cs typeface="Arial" panose="020B0604020202020204" pitchFamily="34" charset="0"/>
              </a:rPr>
              <a:t>Hardmeier</a:t>
            </a:r>
            <a:r>
              <a:rPr lang="en-SG" sz="1400" dirty="0">
                <a:solidFill>
                  <a:srgbClr val="000000"/>
                </a:solidFill>
                <a:latin typeface="Arial" panose="020B0604020202020204" pitchFamily="34" charset="0"/>
                <a:ea typeface="DengXian" panose="02010600030101010101" pitchFamily="2" charset="-122"/>
                <a:cs typeface="Arial" panose="020B0604020202020204" pitchFamily="34" charset="0"/>
              </a:rPr>
              <a:t>, T. Sattler and M. </a:t>
            </a:r>
            <a:r>
              <a:rPr lang="en-SG" sz="1400" dirty="0" err="1">
                <a:solidFill>
                  <a:srgbClr val="000000"/>
                </a:solidFill>
                <a:latin typeface="Arial" panose="020B0604020202020204" pitchFamily="34" charset="0"/>
                <a:ea typeface="DengXian" panose="02010600030101010101" pitchFamily="2" charset="-122"/>
                <a:cs typeface="Arial" panose="020B0604020202020204" pitchFamily="34" charset="0"/>
              </a:rPr>
              <a:t>Pollefeys</a:t>
            </a:r>
            <a:r>
              <a:rPr lang="en-SG" sz="1400" dirty="0">
                <a:solidFill>
                  <a:srgbClr val="000000"/>
                </a:solidFill>
                <a:latin typeface="Arial" panose="020B0604020202020204" pitchFamily="34" charset="0"/>
                <a:ea typeface="DengXian" panose="02010600030101010101" pitchFamily="2" charset="-122"/>
                <a:cs typeface="Arial" panose="020B0604020202020204" pitchFamily="34" charset="0"/>
              </a:rPr>
              <a:t>, 	"Comparative Evaluation of Hand-Crafted and Learned Local Features", </a:t>
            </a:r>
            <a:r>
              <a:rPr lang="en-SG" sz="1400" i="1" dirty="0">
                <a:solidFill>
                  <a:srgbClr val="000000"/>
                </a:solidFill>
                <a:latin typeface="Arial" panose="020B0604020202020204" pitchFamily="34" charset="0"/>
                <a:ea typeface="DengXian" panose="02010600030101010101" pitchFamily="2" charset="-122"/>
                <a:cs typeface="Arial" panose="020B0604020202020204" pitchFamily="34" charset="0"/>
              </a:rPr>
              <a:t>2017 IEEE 	Conference on Computer Vision 	and Pattern Recognition </a:t>
            </a:r>
            <a:endParaRPr lang="en-SG" sz="1400" i="0" dirty="0">
              <a:solidFill>
                <a:srgbClr val="000000"/>
              </a:solidFill>
              <a:effectLst/>
              <a:latin typeface="Arial" panose="020B0604020202020204" pitchFamily="34" charset="0"/>
              <a:ea typeface="Open Sans" panose="020B0606030504020204" pitchFamily="34" charset="0"/>
              <a:cs typeface="Arial" panose="020B0604020202020204" pitchFamily="34" charset="0"/>
            </a:endParaRPr>
          </a:p>
          <a:p>
            <a:pPr marL="0" indent="0" algn="just">
              <a:buNone/>
            </a:pPr>
            <a:r>
              <a:rPr lang="en-SG" sz="1400" dirty="0">
                <a:solidFill>
                  <a:srgbClr val="000000"/>
                </a:solidFill>
                <a:latin typeface="Arial" panose="020B0604020202020204" pitchFamily="34" charset="0"/>
                <a:ea typeface="Open Sans" panose="020B0606030504020204" pitchFamily="34" charset="0"/>
                <a:cs typeface="Arial" panose="020B0604020202020204" pitchFamily="34" charset="0"/>
              </a:rPr>
              <a:t>[8]:	</a:t>
            </a:r>
            <a:r>
              <a:rPr lang="en-SG" sz="1400" dirty="0" err="1">
                <a:latin typeface="Arial" panose="020B0604020202020204" pitchFamily="34" charset="0"/>
                <a:ea typeface="Open Sans" panose="020B0606030504020204" pitchFamily="34" charset="0"/>
                <a:cs typeface="Arial" panose="020B0604020202020204" pitchFamily="34" charset="0"/>
              </a:rPr>
              <a:t>Sebahattin</a:t>
            </a:r>
            <a:r>
              <a:rPr lang="en-SG" sz="1400" dirty="0">
                <a:latin typeface="Arial" panose="020B0604020202020204" pitchFamily="34" charset="0"/>
                <a:ea typeface="Open Sans" panose="020B0606030504020204" pitchFamily="34" charset="0"/>
                <a:cs typeface="Arial" panose="020B0604020202020204" pitchFamily="34" charset="0"/>
              </a:rPr>
              <a:t>, </a:t>
            </a:r>
            <a:r>
              <a:rPr lang="en-SG" sz="1400" dirty="0" err="1">
                <a:latin typeface="Arial" panose="020B0604020202020204" pitchFamily="34" charset="0"/>
                <a:ea typeface="Open Sans" panose="020B0606030504020204" pitchFamily="34" charset="0"/>
                <a:cs typeface="Arial" panose="020B0604020202020204" pitchFamily="34" charset="0"/>
              </a:rPr>
              <a:t>Topal</a:t>
            </a:r>
            <a:r>
              <a:rPr lang="en-SG" sz="1400" dirty="0">
                <a:latin typeface="Arial" panose="020B0604020202020204" pitchFamily="34" charset="0"/>
                <a:ea typeface="Open Sans" panose="020B0606030504020204" pitchFamily="34" charset="0"/>
                <a:cs typeface="Arial" panose="020B0604020202020204" pitchFamily="34" charset="0"/>
              </a:rPr>
              <a:t> &amp; </a:t>
            </a:r>
            <a:r>
              <a:rPr lang="en-SG" sz="1400" dirty="0" err="1">
                <a:latin typeface="Arial" panose="020B0604020202020204" pitchFamily="34" charset="0"/>
                <a:ea typeface="Open Sans" panose="020B0606030504020204" pitchFamily="34" charset="0"/>
                <a:cs typeface="Arial" panose="020B0604020202020204" pitchFamily="34" charset="0"/>
              </a:rPr>
              <a:t>Erkmen</a:t>
            </a:r>
            <a:r>
              <a:rPr lang="en-SG" sz="1400" dirty="0">
                <a:latin typeface="Arial" panose="020B0604020202020204" pitchFamily="34" charset="0"/>
                <a:ea typeface="Open Sans" panose="020B0606030504020204" pitchFamily="34" charset="0"/>
                <a:cs typeface="Arial" panose="020B0604020202020204" pitchFamily="34" charset="0"/>
              </a:rPr>
              <a:t>, Ismet &amp; </a:t>
            </a:r>
            <a:r>
              <a:rPr lang="en-SG" sz="1400" dirty="0" err="1">
                <a:latin typeface="Arial" panose="020B0604020202020204" pitchFamily="34" charset="0"/>
                <a:ea typeface="Open Sans" panose="020B0606030504020204" pitchFamily="34" charset="0"/>
                <a:cs typeface="Arial" panose="020B0604020202020204" pitchFamily="34" charset="0"/>
              </a:rPr>
              <a:t>Erkmen</a:t>
            </a:r>
            <a:r>
              <a:rPr lang="en-SG" sz="1400" dirty="0">
                <a:latin typeface="Arial" panose="020B0604020202020204" pitchFamily="34" charset="0"/>
                <a:ea typeface="Open Sans" panose="020B0606030504020204" pitchFamily="34" charset="0"/>
                <a:cs typeface="Arial" panose="020B0604020202020204" pitchFamily="34" charset="0"/>
              </a:rPr>
              <a:t>, Aydan. (2010). A Novel Map Merging Methodology for Multi-	Robot 	Systems. Lecture Notes in Engineering and Computer Science. 	2186.</a:t>
            </a:r>
          </a:p>
          <a:p>
            <a:pPr marL="0" indent="0" algn="just">
              <a:buNone/>
            </a:pPr>
            <a:r>
              <a:rPr lang="en-SG" sz="1400" dirty="0">
                <a:solidFill>
                  <a:srgbClr val="000000"/>
                </a:solidFill>
                <a:effectLst/>
                <a:latin typeface="Arial" panose="020B0604020202020204" pitchFamily="34" charset="0"/>
                <a:ea typeface="Open Sans" panose="020B0606030504020204" pitchFamily="34" charset="0"/>
                <a:cs typeface="Arial" panose="020B0604020202020204" pitchFamily="34" charset="0"/>
              </a:rPr>
              <a:t>[9]:	</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M. Brown and D. Lowe, "Automatic Panoramic Image Stitching using Invariant Features", </a:t>
            </a:r>
            <a:r>
              <a:rPr lang="en-SG" sz="1400" i="1" dirty="0">
                <a:solidFill>
                  <a:srgbClr val="000000"/>
                </a:solidFill>
                <a:effectLst/>
                <a:latin typeface="Arial" panose="020B0604020202020204" pitchFamily="34" charset="0"/>
                <a:ea typeface="DengXian" panose="02010600030101010101" pitchFamily="2" charset="-122"/>
                <a:cs typeface="Arial" panose="020B0604020202020204" pitchFamily="34" charset="0"/>
              </a:rPr>
              <a:t>International Journal of 	Computer Vision</a:t>
            </a:r>
            <a:r>
              <a:rPr lang="en-SG" sz="1400" dirty="0">
                <a:solidFill>
                  <a:srgbClr val="000000"/>
                </a:solidFill>
                <a:effectLst/>
                <a:latin typeface="Arial" panose="020B0604020202020204" pitchFamily="34" charset="0"/>
                <a:ea typeface="DengXian" panose="02010600030101010101" pitchFamily="2" charset="-122"/>
                <a:cs typeface="Arial" panose="020B0604020202020204" pitchFamily="34" charset="0"/>
              </a:rPr>
              <a:t>, vol. 74, no. 1, pp. 59-73, 2006. Available: 10.1007/s11263-006-0002-3</a:t>
            </a:r>
          </a:p>
          <a:p>
            <a:pPr marL="0" indent="0">
              <a:buNone/>
            </a:pPr>
            <a:endParaRPr lang="en-SG" sz="1800" dirty="0">
              <a:effectLst/>
              <a:ea typeface="Open Sans" panose="020B0606030504020204" pitchFamily="34" charset="0"/>
              <a:cs typeface="Open Sans" panose="020B0606030504020204" pitchFamily="34" charset="0"/>
            </a:endParaRPr>
          </a:p>
          <a:p>
            <a:pPr marL="0" indent="0">
              <a:buNone/>
            </a:pPr>
            <a:endParaRPr lang="en-SG" sz="1800" dirty="0"/>
          </a:p>
        </p:txBody>
      </p:sp>
      <p:sp>
        <p:nvSpPr>
          <p:cNvPr id="4" name="Slide Number Placeholder 3">
            <a:extLst>
              <a:ext uri="{FF2B5EF4-FFF2-40B4-BE49-F238E27FC236}">
                <a16:creationId xmlns:a16="http://schemas.microsoft.com/office/drawing/2014/main" id="{4ECA5852-E88C-4B34-AC04-A910D58F2441}"/>
              </a:ext>
            </a:extLst>
          </p:cNvPr>
          <p:cNvSpPr>
            <a:spLocks noGrp="1"/>
          </p:cNvSpPr>
          <p:nvPr>
            <p:ph type="sldNum" sz="quarter" idx="12"/>
          </p:nvPr>
        </p:nvSpPr>
        <p:spPr/>
        <p:txBody>
          <a:bodyPr/>
          <a:lstStyle/>
          <a:p>
            <a:fld id="{459A2958-80F3-4CB4-8669-AAD9B9B03EB4}" type="slidenum">
              <a:rPr lang="en-SG" smtClean="0"/>
              <a:t>62</a:t>
            </a:fld>
            <a:endParaRPr lang="en-SG"/>
          </a:p>
        </p:txBody>
      </p:sp>
      <p:cxnSp>
        <p:nvCxnSpPr>
          <p:cNvPr id="5" name="Straight Connector 4">
            <a:extLst>
              <a:ext uri="{FF2B5EF4-FFF2-40B4-BE49-F238E27FC236}">
                <a16:creationId xmlns:a16="http://schemas.microsoft.com/office/drawing/2014/main" id="{249E44B2-67CD-41AE-AAA7-6B0F9F027F81}"/>
              </a:ext>
            </a:extLst>
          </p:cNvPr>
          <p:cNvCxnSpPr>
            <a:cxnSpLocks/>
          </p:cNvCxnSpPr>
          <p:nvPr/>
        </p:nvCxnSpPr>
        <p:spPr>
          <a:xfrm>
            <a:off x="838200" y="138491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7D7A8FDB-4BF5-466C-AC79-F97F82A65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174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CEE4FC-935C-4DFB-ADC6-0D03FB203817}"/>
              </a:ext>
            </a:extLst>
          </p:cNvPr>
          <p:cNvSpPr txBox="1"/>
          <p:nvPr/>
        </p:nvSpPr>
        <p:spPr>
          <a:xfrm>
            <a:off x="2466390" y="3044279"/>
            <a:ext cx="7259220" cy="830997"/>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4800" dirty="0"/>
              <a:t>Appendices</a:t>
            </a:r>
            <a:endParaRPr lang="en-SG" sz="4800" dirty="0"/>
          </a:p>
        </p:txBody>
      </p:sp>
      <p:sp>
        <p:nvSpPr>
          <p:cNvPr id="2" name="Slide Number Placeholder 1">
            <a:extLst>
              <a:ext uri="{FF2B5EF4-FFF2-40B4-BE49-F238E27FC236}">
                <a16:creationId xmlns:a16="http://schemas.microsoft.com/office/drawing/2014/main" id="{1EE62D18-BA78-40B1-B348-E7E0AF019CA9}"/>
              </a:ext>
            </a:extLst>
          </p:cNvPr>
          <p:cNvSpPr>
            <a:spLocks noGrp="1"/>
          </p:cNvSpPr>
          <p:nvPr>
            <p:ph type="sldNum" sz="quarter" idx="12"/>
          </p:nvPr>
        </p:nvSpPr>
        <p:spPr/>
        <p:txBody>
          <a:bodyPr/>
          <a:lstStyle/>
          <a:p>
            <a:fld id="{459A2958-80F3-4CB4-8669-AAD9B9B03EB4}" type="slidenum">
              <a:rPr lang="en-SG" smtClean="0"/>
              <a:t>63</a:t>
            </a:fld>
            <a:endParaRPr lang="en-SG"/>
          </a:p>
        </p:txBody>
      </p:sp>
    </p:spTree>
    <p:extLst>
      <p:ext uri="{BB962C8B-B14F-4D97-AF65-F5344CB8AC3E}">
        <p14:creationId xmlns:p14="http://schemas.microsoft.com/office/powerpoint/2010/main" val="6249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06DE0A-3B45-4B5C-87C2-AB7896282F19}"/>
              </a:ext>
            </a:extLst>
          </p:cNvPr>
          <p:cNvSpPr>
            <a:spLocks noGrp="1"/>
          </p:cNvSpPr>
          <p:nvPr>
            <p:ph type="sldNum" sz="quarter" idx="12"/>
          </p:nvPr>
        </p:nvSpPr>
        <p:spPr/>
        <p:txBody>
          <a:bodyPr/>
          <a:lstStyle/>
          <a:p>
            <a:fld id="{459A2958-80F3-4CB4-8669-AAD9B9B03EB4}" type="slidenum">
              <a:rPr lang="en-SG" smtClean="0"/>
              <a:t>64</a:t>
            </a:fld>
            <a:endParaRPr lang="en-SG"/>
          </a:p>
        </p:txBody>
      </p:sp>
      <p:pic>
        <p:nvPicPr>
          <p:cNvPr id="5" name="Picture 2" descr="OpenCV: Images stitching">
            <a:extLst>
              <a:ext uri="{FF2B5EF4-FFF2-40B4-BE49-F238E27FC236}">
                <a16:creationId xmlns:a16="http://schemas.microsoft.com/office/drawing/2014/main" id="{E1D76A7B-8CF2-41B3-8291-5013FD954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287" y="0"/>
            <a:ext cx="10131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FB261BE3-CE55-4FE4-B532-855CCF0E2161}"/>
              </a:ext>
            </a:extLst>
          </p:cNvPr>
          <p:cNvSpPr/>
          <p:nvPr/>
        </p:nvSpPr>
        <p:spPr>
          <a:xfrm>
            <a:off x="6819900" y="476250"/>
            <a:ext cx="1247775" cy="99060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80C6AA7-39CB-443C-923E-F0B4627558C2}"/>
              </a:ext>
            </a:extLst>
          </p:cNvPr>
          <p:cNvSpPr txBox="1"/>
          <p:nvPr/>
        </p:nvSpPr>
        <p:spPr>
          <a:xfrm>
            <a:off x="6469146" y="183862"/>
            <a:ext cx="6094428" cy="584775"/>
          </a:xfrm>
          <a:prstGeom prst="rect">
            <a:avLst/>
          </a:prstGeom>
          <a:noFill/>
        </p:spPr>
        <p:txBody>
          <a:bodyPr wrap="square">
            <a:spAutoFit/>
          </a:bodyPr>
          <a:lstStyle/>
          <a:p>
            <a:r>
              <a:rPr lang="en-SG" sz="3200" dirty="0"/>
              <a:t>⭐</a:t>
            </a:r>
          </a:p>
        </p:txBody>
      </p:sp>
      <p:pic>
        <p:nvPicPr>
          <p:cNvPr id="9" name="Picture 2" descr="National University Of Singapore (NUS) – Logos Download">
            <a:extLst>
              <a:ext uri="{FF2B5EF4-FFF2-40B4-BE49-F238E27FC236}">
                <a16:creationId xmlns:a16="http://schemas.microsoft.com/office/drawing/2014/main" id="{2CCC085D-5E17-41F5-A05A-BACE5397B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06437"/>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881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AF6B96-EF9E-4B57-B3B1-CEDB99393A01}"/>
              </a:ext>
            </a:extLst>
          </p:cNvPr>
          <p:cNvSpPr>
            <a:spLocks noGrp="1"/>
          </p:cNvSpPr>
          <p:nvPr>
            <p:ph type="sldNum" sz="quarter" idx="12"/>
          </p:nvPr>
        </p:nvSpPr>
        <p:spPr/>
        <p:txBody>
          <a:bodyPr/>
          <a:lstStyle/>
          <a:p>
            <a:fld id="{459A2958-80F3-4CB4-8669-AAD9B9B03EB4}" type="slidenum">
              <a:rPr lang="en-SG" smtClean="0"/>
              <a:t>65</a:t>
            </a:fld>
            <a:endParaRPr lang="en-SG"/>
          </a:p>
        </p:txBody>
      </p:sp>
      <p:pic>
        <p:nvPicPr>
          <p:cNvPr id="5" name="Picture 2" descr="National University Of Singapore (NUS) – Logos Download">
            <a:extLst>
              <a:ext uri="{FF2B5EF4-FFF2-40B4-BE49-F238E27FC236}">
                <a16:creationId xmlns:a16="http://schemas.microsoft.com/office/drawing/2014/main" id="{C09DE550-1E87-486B-B1FF-5B8201FA1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9612" y="206437"/>
            <a:ext cx="1649118" cy="7612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75126C1-B1FB-458A-A5A9-A6F4A60003D6}"/>
              </a:ext>
            </a:extLst>
          </p:cNvPr>
          <p:cNvPicPr>
            <a:picLocks noChangeAspect="1"/>
          </p:cNvPicPr>
          <p:nvPr/>
        </p:nvPicPr>
        <p:blipFill rotWithShape="1">
          <a:blip r:embed="rId3"/>
          <a:srcRect b="92179"/>
          <a:stretch/>
        </p:blipFill>
        <p:spPr>
          <a:xfrm>
            <a:off x="1130461" y="1234996"/>
            <a:ext cx="9931078" cy="365126"/>
          </a:xfrm>
          <a:prstGeom prst="rect">
            <a:avLst/>
          </a:prstGeom>
        </p:spPr>
      </p:pic>
      <p:pic>
        <p:nvPicPr>
          <p:cNvPr id="2050" name="Picture 2" descr="Oculus Prime - ROS Tutorial: Navigation Using Rviz">
            <a:extLst>
              <a:ext uri="{FF2B5EF4-FFF2-40B4-BE49-F238E27FC236}">
                <a16:creationId xmlns:a16="http://schemas.microsoft.com/office/drawing/2014/main" id="{6367F852-B4CC-491C-ACC3-235D972EA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0461" y="1600122"/>
            <a:ext cx="5715000" cy="4533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A69C167-FE1F-419E-B643-351F59697150}"/>
              </a:ext>
            </a:extLst>
          </p:cNvPr>
          <p:cNvSpPr/>
          <p:nvPr/>
        </p:nvSpPr>
        <p:spPr>
          <a:xfrm>
            <a:off x="7821381" y="3765107"/>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
        <p:nvSpPr>
          <p:cNvPr id="10" name="Rectangle 9">
            <a:extLst>
              <a:ext uri="{FF2B5EF4-FFF2-40B4-BE49-F238E27FC236}">
                <a16:creationId xmlns:a16="http://schemas.microsoft.com/office/drawing/2014/main" id="{F9F6345E-EDA7-4479-8C86-4568CDFF9098}"/>
              </a:ext>
            </a:extLst>
          </p:cNvPr>
          <p:cNvSpPr/>
          <p:nvPr/>
        </p:nvSpPr>
        <p:spPr>
          <a:xfrm>
            <a:off x="1130461" y="1234996"/>
            <a:ext cx="9931078" cy="48990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5603F27E-66CB-4508-A23A-41EAC13594C2}"/>
              </a:ext>
            </a:extLst>
          </p:cNvPr>
          <p:cNvSpPr txBox="1"/>
          <p:nvPr/>
        </p:nvSpPr>
        <p:spPr>
          <a:xfrm>
            <a:off x="7961989" y="4338340"/>
            <a:ext cx="2595045" cy="646331"/>
          </a:xfrm>
          <a:prstGeom prst="rect">
            <a:avLst/>
          </a:prstGeom>
          <a:noFill/>
        </p:spPr>
        <p:txBody>
          <a:bodyPr wrap="square" rtlCol="0">
            <a:spAutoFit/>
          </a:bodyPr>
          <a:lstStyle/>
          <a:p>
            <a:pPr algn="ctr"/>
            <a:r>
              <a:rPr lang="en-SG" dirty="0">
                <a:latin typeface="Consolas" panose="020B0609020204030204" pitchFamily="49" charset="0"/>
              </a:rPr>
              <a:t>Map merge failed, repeating merge …</a:t>
            </a:r>
          </a:p>
        </p:txBody>
      </p:sp>
      <p:pic>
        <p:nvPicPr>
          <p:cNvPr id="12" name="Picture 6" descr="Infinite division | Motion graphics inspiration, Abstract graphic design,  Motion design">
            <a:extLst>
              <a:ext uri="{FF2B5EF4-FFF2-40B4-BE49-F238E27FC236}">
                <a16:creationId xmlns:a16="http://schemas.microsoft.com/office/drawing/2014/main" id="{C150C9C5-1268-442B-96F2-A438C55662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189"/>
          <a:stretch/>
        </p:blipFill>
        <p:spPr bwMode="auto">
          <a:xfrm>
            <a:off x="7821381" y="1933614"/>
            <a:ext cx="2780971" cy="183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6415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9198BA-6110-4AF8-B381-A12DEF5D6BFB}"/>
              </a:ext>
            </a:extLst>
          </p:cNvPr>
          <p:cNvPicPr>
            <a:picLocks noChangeAspect="1"/>
          </p:cNvPicPr>
          <p:nvPr/>
        </p:nvPicPr>
        <p:blipFill>
          <a:blip r:embed="rId2"/>
          <a:stretch>
            <a:fillRect/>
          </a:stretch>
        </p:blipFill>
        <p:spPr>
          <a:xfrm rot="16200000">
            <a:off x="866685" y="147064"/>
            <a:ext cx="2368828" cy="3509755"/>
          </a:xfrm>
          <a:prstGeom prst="rect">
            <a:avLst/>
          </a:prstGeom>
          <a:ln>
            <a:solidFill>
              <a:schemeClr val="tx1"/>
            </a:solidFill>
          </a:ln>
        </p:spPr>
      </p:pic>
      <p:sp>
        <p:nvSpPr>
          <p:cNvPr id="13" name="Content Placeholder 2">
            <a:extLst>
              <a:ext uri="{FF2B5EF4-FFF2-40B4-BE49-F238E27FC236}">
                <a16:creationId xmlns:a16="http://schemas.microsoft.com/office/drawing/2014/main" id="{4F5C69FF-3766-409E-83F9-81BB1AC2E84B}"/>
              </a:ext>
            </a:extLst>
          </p:cNvPr>
          <p:cNvSpPr txBox="1">
            <a:spLocks/>
          </p:cNvSpPr>
          <p:nvPr/>
        </p:nvSpPr>
        <p:spPr>
          <a:xfrm>
            <a:off x="102633" y="0"/>
            <a:ext cx="11986734" cy="5415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Font typeface="Arial" panose="020B0604020202020204" pitchFamily="34" charset="0"/>
              <a:buNone/>
            </a:pPr>
            <a:r>
              <a:rPr lang="en-US" sz="2000" b="1" dirty="0"/>
              <a:t>Take an area in Image Pair 1 as an example to illustrate the level of distortions despite recommended interpolation.</a:t>
            </a:r>
          </a:p>
        </p:txBody>
      </p:sp>
      <p:sp>
        <p:nvSpPr>
          <p:cNvPr id="11" name="Rectangle 10">
            <a:extLst>
              <a:ext uri="{FF2B5EF4-FFF2-40B4-BE49-F238E27FC236}">
                <a16:creationId xmlns:a16="http://schemas.microsoft.com/office/drawing/2014/main" id="{B9F92BA9-6CCA-4223-BA70-BB6BC2E535ED}"/>
              </a:ext>
            </a:extLst>
          </p:cNvPr>
          <p:cNvSpPr/>
          <p:nvPr/>
        </p:nvSpPr>
        <p:spPr>
          <a:xfrm>
            <a:off x="1314995" y="1919188"/>
            <a:ext cx="217319" cy="29022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A4020862-38E5-48A7-A78F-7DC86648EFE5}"/>
              </a:ext>
            </a:extLst>
          </p:cNvPr>
          <p:cNvPicPr>
            <a:picLocks noChangeAspect="1"/>
          </p:cNvPicPr>
          <p:nvPr/>
        </p:nvPicPr>
        <p:blipFill rotWithShape="1">
          <a:blip r:embed="rId3"/>
          <a:srcRect l="13686"/>
          <a:stretch/>
        </p:blipFill>
        <p:spPr>
          <a:xfrm>
            <a:off x="4065245" y="3685827"/>
            <a:ext cx="3050001" cy="2973121"/>
          </a:xfrm>
          <a:prstGeom prst="rect">
            <a:avLst/>
          </a:prstGeom>
          <a:ln>
            <a:solidFill>
              <a:schemeClr val="tx1"/>
            </a:solidFill>
          </a:ln>
        </p:spPr>
      </p:pic>
      <p:pic>
        <p:nvPicPr>
          <p:cNvPr id="17" name="Picture 16">
            <a:extLst>
              <a:ext uri="{FF2B5EF4-FFF2-40B4-BE49-F238E27FC236}">
                <a16:creationId xmlns:a16="http://schemas.microsoft.com/office/drawing/2014/main" id="{D8E5E41D-C89D-4004-86E8-BA7B403FE38E}"/>
              </a:ext>
            </a:extLst>
          </p:cNvPr>
          <p:cNvPicPr>
            <a:picLocks noChangeAspect="1"/>
          </p:cNvPicPr>
          <p:nvPr/>
        </p:nvPicPr>
        <p:blipFill>
          <a:blip r:embed="rId4"/>
          <a:stretch>
            <a:fillRect/>
          </a:stretch>
        </p:blipFill>
        <p:spPr>
          <a:xfrm>
            <a:off x="7391457" y="3685826"/>
            <a:ext cx="3758983" cy="2973115"/>
          </a:xfrm>
          <a:prstGeom prst="rect">
            <a:avLst/>
          </a:prstGeom>
          <a:ln>
            <a:solidFill>
              <a:schemeClr val="tx1"/>
            </a:solidFill>
          </a:ln>
        </p:spPr>
      </p:pic>
      <p:pic>
        <p:nvPicPr>
          <p:cNvPr id="19" name="Picture 18">
            <a:extLst>
              <a:ext uri="{FF2B5EF4-FFF2-40B4-BE49-F238E27FC236}">
                <a16:creationId xmlns:a16="http://schemas.microsoft.com/office/drawing/2014/main" id="{D6092838-7C4B-4106-A619-4C0E15E523DF}"/>
              </a:ext>
            </a:extLst>
          </p:cNvPr>
          <p:cNvPicPr>
            <a:picLocks noChangeAspect="1"/>
          </p:cNvPicPr>
          <p:nvPr/>
        </p:nvPicPr>
        <p:blipFill rotWithShape="1">
          <a:blip r:embed="rId5"/>
          <a:srcRect l="16732" r="19766"/>
          <a:stretch/>
        </p:blipFill>
        <p:spPr>
          <a:xfrm>
            <a:off x="911855" y="3685826"/>
            <a:ext cx="2894122" cy="2973121"/>
          </a:xfrm>
          <a:prstGeom prst="rect">
            <a:avLst/>
          </a:prstGeom>
          <a:ln>
            <a:solidFill>
              <a:schemeClr val="tx1"/>
            </a:solidFill>
          </a:ln>
        </p:spPr>
      </p:pic>
      <p:sp>
        <p:nvSpPr>
          <p:cNvPr id="20" name="TextBox 19">
            <a:extLst>
              <a:ext uri="{FF2B5EF4-FFF2-40B4-BE49-F238E27FC236}">
                <a16:creationId xmlns:a16="http://schemas.microsoft.com/office/drawing/2014/main" id="{D42AD27C-7E18-4F4F-9AF1-56B8DBAFAD5F}"/>
              </a:ext>
            </a:extLst>
          </p:cNvPr>
          <p:cNvSpPr txBox="1"/>
          <p:nvPr/>
        </p:nvSpPr>
        <p:spPr>
          <a:xfrm>
            <a:off x="1042660" y="3842551"/>
            <a:ext cx="702436" cy="369332"/>
          </a:xfrm>
          <a:prstGeom prst="rect">
            <a:avLst/>
          </a:prstGeom>
          <a:noFill/>
          <a:ln>
            <a:solidFill>
              <a:schemeClr val="tx1"/>
            </a:solidFill>
          </a:ln>
        </p:spPr>
        <p:txBody>
          <a:bodyPr wrap="none" rtlCol="0">
            <a:spAutoFit/>
          </a:bodyPr>
          <a:lstStyle/>
          <a:p>
            <a:r>
              <a:rPr lang="en-US" b="1" dirty="0"/>
              <a:t>0 deg</a:t>
            </a:r>
            <a:endParaRPr lang="en-SG" b="1" dirty="0"/>
          </a:p>
        </p:txBody>
      </p:sp>
      <p:sp>
        <p:nvSpPr>
          <p:cNvPr id="21" name="TextBox 20">
            <a:extLst>
              <a:ext uri="{FF2B5EF4-FFF2-40B4-BE49-F238E27FC236}">
                <a16:creationId xmlns:a16="http://schemas.microsoft.com/office/drawing/2014/main" id="{B1F57ED0-0976-4F8A-82CD-8C477816BA4D}"/>
              </a:ext>
            </a:extLst>
          </p:cNvPr>
          <p:cNvSpPr txBox="1"/>
          <p:nvPr/>
        </p:nvSpPr>
        <p:spPr>
          <a:xfrm>
            <a:off x="4261282" y="3842551"/>
            <a:ext cx="825623" cy="369332"/>
          </a:xfrm>
          <a:prstGeom prst="rect">
            <a:avLst/>
          </a:prstGeom>
          <a:noFill/>
          <a:ln>
            <a:solidFill>
              <a:schemeClr val="tx1"/>
            </a:solidFill>
          </a:ln>
        </p:spPr>
        <p:txBody>
          <a:bodyPr wrap="square" rtlCol="0">
            <a:spAutoFit/>
          </a:bodyPr>
          <a:lstStyle/>
          <a:p>
            <a:r>
              <a:rPr lang="en-US" b="1" dirty="0"/>
              <a:t>45 deg</a:t>
            </a:r>
            <a:endParaRPr lang="en-SG" b="1" dirty="0"/>
          </a:p>
        </p:txBody>
      </p:sp>
      <p:sp>
        <p:nvSpPr>
          <p:cNvPr id="22" name="TextBox 21">
            <a:extLst>
              <a:ext uri="{FF2B5EF4-FFF2-40B4-BE49-F238E27FC236}">
                <a16:creationId xmlns:a16="http://schemas.microsoft.com/office/drawing/2014/main" id="{6BE1362F-A974-48A1-AB91-CA004658145C}"/>
              </a:ext>
            </a:extLst>
          </p:cNvPr>
          <p:cNvSpPr txBox="1"/>
          <p:nvPr/>
        </p:nvSpPr>
        <p:spPr>
          <a:xfrm>
            <a:off x="7559289" y="3842551"/>
            <a:ext cx="819455" cy="369332"/>
          </a:xfrm>
          <a:prstGeom prst="rect">
            <a:avLst/>
          </a:prstGeom>
          <a:noFill/>
          <a:ln>
            <a:solidFill>
              <a:schemeClr val="tx1"/>
            </a:solidFill>
          </a:ln>
        </p:spPr>
        <p:txBody>
          <a:bodyPr wrap="none" rtlCol="0">
            <a:spAutoFit/>
          </a:bodyPr>
          <a:lstStyle/>
          <a:p>
            <a:r>
              <a:rPr lang="en-US" b="1" dirty="0"/>
              <a:t>90 deg</a:t>
            </a:r>
            <a:endParaRPr lang="en-SG" b="1" dirty="0"/>
          </a:p>
        </p:txBody>
      </p:sp>
      <p:pic>
        <p:nvPicPr>
          <p:cNvPr id="24" name="Picture 23">
            <a:extLst>
              <a:ext uri="{FF2B5EF4-FFF2-40B4-BE49-F238E27FC236}">
                <a16:creationId xmlns:a16="http://schemas.microsoft.com/office/drawing/2014/main" id="{BB203C95-E183-4403-AD03-62F65638D9DD}"/>
              </a:ext>
            </a:extLst>
          </p:cNvPr>
          <p:cNvPicPr>
            <a:picLocks noChangeAspect="1"/>
          </p:cNvPicPr>
          <p:nvPr/>
        </p:nvPicPr>
        <p:blipFill>
          <a:blip r:embed="rId6"/>
          <a:stretch>
            <a:fillRect/>
          </a:stretch>
        </p:blipFill>
        <p:spPr>
          <a:xfrm>
            <a:off x="4065247" y="560803"/>
            <a:ext cx="3050000" cy="3066576"/>
          </a:xfrm>
          <a:prstGeom prst="rect">
            <a:avLst/>
          </a:prstGeom>
          <a:ln>
            <a:solidFill>
              <a:schemeClr val="tx1"/>
            </a:solidFill>
          </a:ln>
        </p:spPr>
      </p:pic>
      <p:sp>
        <p:nvSpPr>
          <p:cNvPr id="27" name="TextBox 26">
            <a:extLst>
              <a:ext uri="{FF2B5EF4-FFF2-40B4-BE49-F238E27FC236}">
                <a16:creationId xmlns:a16="http://schemas.microsoft.com/office/drawing/2014/main" id="{967B8EC6-C6D4-4016-9673-D8EAD28F60CA}"/>
              </a:ext>
            </a:extLst>
          </p:cNvPr>
          <p:cNvSpPr txBox="1"/>
          <p:nvPr/>
        </p:nvSpPr>
        <p:spPr>
          <a:xfrm>
            <a:off x="5919502" y="734520"/>
            <a:ext cx="936475" cy="369332"/>
          </a:xfrm>
          <a:prstGeom prst="rect">
            <a:avLst/>
          </a:prstGeom>
          <a:noFill/>
          <a:ln>
            <a:solidFill>
              <a:schemeClr val="tx1"/>
            </a:solidFill>
          </a:ln>
        </p:spPr>
        <p:txBody>
          <a:bodyPr wrap="none" rtlCol="0">
            <a:spAutoFit/>
          </a:bodyPr>
          <a:lstStyle/>
          <a:p>
            <a:r>
              <a:rPr lang="en-US" b="1" dirty="0"/>
              <a:t>135 deg</a:t>
            </a:r>
            <a:endParaRPr lang="en-SG" b="1" dirty="0"/>
          </a:p>
        </p:txBody>
      </p:sp>
      <p:pic>
        <p:nvPicPr>
          <p:cNvPr id="29" name="Picture 28">
            <a:extLst>
              <a:ext uri="{FF2B5EF4-FFF2-40B4-BE49-F238E27FC236}">
                <a16:creationId xmlns:a16="http://schemas.microsoft.com/office/drawing/2014/main" id="{BD90B475-8F2D-41B4-8697-12CB6CC657B8}"/>
              </a:ext>
            </a:extLst>
          </p:cNvPr>
          <p:cNvPicPr>
            <a:picLocks noChangeAspect="1"/>
          </p:cNvPicPr>
          <p:nvPr/>
        </p:nvPicPr>
        <p:blipFill rotWithShape="1">
          <a:blip r:embed="rId7"/>
          <a:srcRect r="7584"/>
          <a:stretch/>
        </p:blipFill>
        <p:spPr>
          <a:xfrm>
            <a:off x="7374517" y="630202"/>
            <a:ext cx="3775923" cy="2868197"/>
          </a:xfrm>
          <a:prstGeom prst="rect">
            <a:avLst/>
          </a:prstGeom>
          <a:ln>
            <a:solidFill>
              <a:schemeClr val="tx1"/>
            </a:solidFill>
          </a:ln>
        </p:spPr>
      </p:pic>
      <p:sp>
        <p:nvSpPr>
          <p:cNvPr id="30" name="TextBox 29">
            <a:extLst>
              <a:ext uri="{FF2B5EF4-FFF2-40B4-BE49-F238E27FC236}">
                <a16:creationId xmlns:a16="http://schemas.microsoft.com/office/drawing/2014/main" id="{947A26FF-C1C1-458B-BB82-CCCC4E619512}"/>
              </a:ext>
            </a:extLst>
          </p:cNvPr>
          <p:cNvSpPr txBox="1"/>
          <p:nvPr/>
        </p:nvSpPr>
        <p:spPr>
          <a:xfrm>
            <a:off x="10057976" y="751460"/>
            <a:ext cx="936475" cy="369332"/>
          </a:xfrm>
          <a:prstGeom prst="rect">
            <a:avLst/>
          </a:prstGeom>
          <a:noFill/>
          <a:ln>
            <a:solidFill>
              <a:schemeClr val="tx1"/>
            </a:solidFill>
          </a:ln>
        </p:spPr>
        <p:txBody>
          <a:bodyPr wrap="none" rtlCol="0">
            <a:spAutoFit/>
          </a:bodyPr>
          <a:lstStyle/>
          <a:p>
            <a:r>
              <a:rPr lang="en-US" b="1" dirty="0"/>
              <a:t>180 deg</a:t>
            </a:r>
            <a:endParaRPr lang="en-SG" b="1" dirty="0"/>
          </a:p>
        </p:txBody>
      </p:sp>
      <p:sp>
        <p:nvSpPr>
          <p:cNvPr id="31" name="Oval 30">
            <a:extLst>
              <a:ext uri="{FF2B5EF4-FFF2-40B4-BE49-F238E27FC236}">
                <a16:creationId xmlns:a16="http://schemas.microsoft.com/office/drawing/2014/main" id="{0DD51452-4F2A-4CBC-9AD7-6A40834B83AB}"/>
              </a:ext>
            </a:extLst>
          </p:cNvPr>
          <p:cNvSpPr/>
          <p:nvPr/>
        </p:nvSpPr>
        <p:spPr>
          <a:xfrm rot="2407529">
            <a:off x="5067633" y="3963604"/>
            <a:ext cx="840524" cy="20591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AB2D45D4-7F14-45DC-8B35-4287180064C8}"/>
              </a:ext>
            </a:extLst>
          </p:cNvPr>
          <p:cNvSpPr/>
          <p:nvPr/>
        </p:nvSpPr>
        <p:spPr>
          <a:xfrm rot="19059434">
            <a:off x="5169984" y="1093761"/>
            <a:ext cx="840524" cy="20591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50B48D4E-4692-43DF-BFBC-3EE7CD6EC647}"/>
              </a:ext>
            </a:extLst>
          </p:cNvPr>
          <p:cNvSpPr txBox="1"/>
          <p:nvPr/>
        </p:nvSpPr>
        <p:spPr>
          <a:xfrm>
            <a:off x="4051551" y="2637870"/>
            <a:ext cx="1847238" cy="923330"/>
          </a:xfrm>
          <a:prstGeom prst="rect">
            <a:avLst/>
          </a:prstGeom>
          <a:noFill/>
        </p:spPr>
        <p:txBody>
          <a:bodyPr wrap="square" rtlCol="0">
            <a:spAutoFit/>
          </a:bodyPr>
          <a:lstStyle/>
          <a:p>
            <a:r>
              <a:rPr lang="en-US" dirty="0">
                <a:solidFill>
                  <a:schemeClr val="bg1"/>
                </a:solidFill>
              </a:rPr>
              <a:t>Jagged textures not found in the original image</a:t>
            </a:r>
            <a:endParaRPr lang="en-SG" dirty="0">
              <a:solidFill>
                <a:schemeClr val="bg1"/>
              </a:solidFill>
            </a:endParaRPr>
          </a:p>
        </p:txBody>
      </p:sp>
      <p:sp>
        <p:nvSpPr>
          <p:cNvPr id="34" name="TextBox 33">
            <a:extLst>
              <a:ext uri="{FF2B5EF4-FFF2-40B4-BE49-F238E27FC236}">
                <a16:creationId xmlns:a16="http://schemas.microsoft.com/office/drawing/2014/main" id="{70898F91-CE7D-4FF3-A6E0-D0D6DE8C231F}"/>
              </a:ext>
            </a:extLst>
          </p:cNvPr>
          <p:cNvSpPr txBox="1"/>
          <p:nvPr/>
        </p:nvSpPr>
        <p:spPr>
          <a:xfrm>
            <a:off x="4047022" y="2637870"/>
            <a:ext cx="1847238" cy="923330"/>
          </a:xfrm>
          <a:prstGeom prst="rect">
            <a:avLst/>
          </a:prstGeom>
          <a:noFill/>
        </p:spPr>
        <p:txBody>
          <a:bodyPr wrap="square" rtlCol="0">
            <a:spAutoFit/>
          </a:bodyPr>
          <a:lstStyle/>
          <a:p>
            <a:r>
              <a:rPr lang="en-US" dirty="0">
                <a:solidFill>
                  <a:schemeClr val="bg1"/>
                </a:solidFill>
              </a:rPr>
              <a:t>Jagged textures not found in the original image</a:t>
            </a:r>
            <a:endParaRPr lang="en-SG" dirty="0">
              <a:solidFill>
                <a:schemeClr val="bg1"/>
              </a:solidFill>
            </a:endParaRPr>
          </a:p>
        </p:txBody>
      </p:sp>
      <p:sp>
        <p:nvSpPr>
          <p:cNvPr id="35" name="TextBox 34">
            <a:extLst>
              <a:ext uri="{FF2B5EF4-FFF2-40B4-BE49-F238E27FC236}">
                <a16:creationId xmlns:a16="http://schemas.microsoft.com/office/drawing/2014/main" id="{6D1A1DA3-BF12-42FE-8389-F285AC1EB82A}"/>
              </a:ext>
            </a:extLst>
          </p:cNvPr>
          <p:cNvSpPr txBox="1"/>
          <p:nvPr/>
        </p:nvSpPr>
        <p:spPr>
          <a:xfrm>
            <a:off x="5442766" y="5661815"/>
            <a:ext cx="1847238" cy="923330"/>
          </a:xfrm>
          <a:prstGeom prst="rect">
            <a:avLst/>
          </a:prstGeom>
          <a:noFill/>
        </p:spPr>
        <p:txBody>
          <a:bodyPr wrap="square" rtlCol="0">
            <a:spAutoFit/>
          </a:bodyPr>
          <a:lstStyle/>
          <a:p>
            <a:r>
              <a:rPr lang="en-US" dirty="0">
                <a:solidFill>
                  <a:schemeClr val="bg1"/>
                </a:solidFill>
              </a:rPr>
              <a:t>Jagged textures not found in the original image</a:t>
            </a:r>
            <a:endParaRPr lang="en-SG" dirty="0">
              <a:solidFill>
                <a:schemeClr val="bg1"/>
              </a:solidFill>
            </a:endParaRPr>
          </a:p>
        </p:txBody>
      </p:sp>
      <p:sp>
        <p:nvSpPr>
          <p:cNvPr id="36" name="TextBox 35">
            <a:extLst>
              <a:ext uri="{FF2B5EF4-FFF2-40B4-BE49-F238E27FC236}">
                <a16:creationId xmlns:a16="http://schemas.microsoft.com/office/drawing/2014/main" id="{2483F5A3-FBAF-46F4-AD0D-6E3B495D4DDB}"/>
              </a:ext>
            </a:extLst>
          </p:cNvPr>
          <p:cNvSpPr txBox="1"/>
          <p:nvPr/>
        </p:nvSpPr>
        <p:spPr>
          <a:xfrm>
            <a:off x="2857079" y="3842551"/>
            <a:ext cx="1110148" cy="646331"/>
          </a:xfrm>
          <a:prstGeom prst="rect">
            <a:avLst/>
          </a:prstGeom>
          <a:noFill/>
        </p:spPr>
        <p:txBody>
          <a:bodyPr wrap="square" rtlCol="0">
            <a:spAutoFit/>
          </a:bodyPr>
          <a:lstStyle/>
          <a:p>
            <a:r>
              <a:rPr lang="en-US" dirty="0">
                <a:solidFill>
                  <a:schemeClr val="bg1"/>
                </a:solidFill>
              </a:rPr>
              <a:t>Original Image</a:t>
            </a:r>
            <a:endParaRPr lang="en-SG" dirty="0">
              <a:solidFill>
                <a:schemeClr val="bg1"/>
              </a:solidFill>
            </a:endParaRPr>
          </a:p>
        </p:txBody>
      </p:sp>
      <p:sp>
        <p:nvSpPr>
          <p:cNvPr id="37" name="TextBox 36">
            <a:extLst>
              <a:ext uri="{FF2B5EF4-FFF2-40B4-BE49-F238E27FC236}">
                <a16:creationId xmlns:a16="http://schemas.microsoft.com/office/drawing/2014/main" id="{418DF28E-6800-4CB5-848D-7A931D00FA8F}"/>
              </a:ext>
            </a:extLst>
          </p:cNvPr>
          <p:cNvSpPr txBox="1"/>
          <p:nvPr/>
        </p:nvSpPr>
        <p:spPr>
          <a:xfrm>
            <a:off x="7480584" y="814835"/>
            <a:ext cx="1110148" cy="923330"/>
          </a:xfrm>
          <a:prstGeom prst="rect">
            <a:avLst/>
          </a:prstGeom>
          <a:noFill/>
        </p:spPr>
        <p:txBody>
          <a:bodyPr wrap="square" rtlCol="0">
            <a:spAutoFit/>
          </a:bodyPr>
          <a:lstStyle/>
          <a:p>
            <a:r>
              <a:rPr lang="en-US" dirty="0">
                <a:solidFill>
                  <a:schemeClr val="bg1"/>
                </a:solidFill>
              </a:rPr>
              <a:t>Very similar to 0 deg</a:t>
            </a:r>
            <a:endParaRPr lang="en-SG" dirty="0">
              <a:solidFill>
                <a:schemeClr val="bg1"/>
              </a:solidFill>
            </a:endParaRPr>
          </a:p>
        </p:txBody>
      </p:sp>
      <p:sp>
        <p:nvSpPr>
          <p:cNvPr id="38" name="TextBox 37">
            <a:extLst>
              <a:ext uri="{FF2B5EF4-FFF2-40B4-BE49-F238E27FC236}">
                <a16:creationId xmlns:a16="http://schemas.microsoft.com/office/drawing/2014/main" id="{38187DBA-73D8-46DB-AEA1-540CCA300786}"/>
              </a:ext>
            </a:extLst>
          </p:cNvPr>
          <p:cNvSpPr txBox="1"/>
          <p:nvPr/>
        </p:nvSpPr>
        <p:spPr>
          <a:xfrm>
            <a:off x="7480584" y="5589568"/>
            <a:ext cx="1110148" cy="923330"/>
          </a:xfrm>
          <a:prstGeom prst="rect">
            <a:avLst/>
          </a:prstGeom>
          <a:noFill/>
        </p:spPr>
        <p:txBody>
          <a:bodyPr wrap="square" rtlCol="0">
            <a:spAutoFit/>
          </a:bodyPr>
          <a:lstStyle/>
          <a:p>
            <a:r>
              <a:rPr lang="en-US" dirty="0">
                <a:solidFill>
                  <a:schemeClr val="bg1"/>
                </a:solidFill>
              </a:rPr>
              <a:t>Very similar to 0 deg</a:t>
            </a:r>
            <a:endParaRPr lang="en-SG" dirty="0">
              <a:solidFill>
                <a:schemeClr val="bg1"/>
              </a:solidFill>
            </a:endParaRPr>
          </a:p>
        </p:txBody>
      </p:sp>
    </p:spTree>
    <p:extLst>
      <p:ext uri="{BB962C8B-B14F-4D97-AF65-F5344CB8AC3E}">
        <p14:creationId xmlns:p14="http://schemas.microsoft.com/office/powerpoint/2010/main" val="9875770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AB631-36A2-44BE-92A9-8849C3DEA4E2}"/>
              </a:ext>
            </a:extLst>
          </p:cNvPr>
          <p:cNvSpPr>
            <a:spLocks noGrp="1"/>
          </p:cNvSpPr>
          <p:nvPr>
            <p:ph type="sldNum" sz="quarter" idx="12"/>
          </p:nvPr>
        </p:nvSpPr>
        <p:spPr/>
        <p:txBody>
          <a:bodyPr/>
          <a:lstStyle/>
          <a:p>
            <a:fld id="{459A2958-80F3-4CB4-8669-AAD9B9B03EB4}" type="slidenum">
              <a:rPr lang="en-SG" smtClean="0"/>
              <a:t>67</a:t>
            </a:fld>
            <a:endParaRPr lang="en-SG"/>
          </a:p>
        </p:txBody>
      </p:sp>
      <p:pic>
        <p:nvPicPr>
          <p:cNvPr id="6" name="Picture 5">
            <a:extLst>
              <a:ext uri="{FF2B5EF4-FFF2-40B4-BE49-F238E27FC236}">
                <a16:creationId xmlns:a16="http://schemas.microsoft.com/office/drawing/2014/main" id="{1F1BC6DC-AA44-4B89-B3C5-04D62D74F7DF}"/>
              </a:ext>
            </a:extLst>
          </p:cNvPr>
          <p:cNvPicPr>
            <a:picLocks noChangeAspect="1"/>
          </p:cNvPicPr>
          <p:nvPr/>
        </p:nvPicPr>
        <p:blipFill>
          <a:blip r:embed="rId2"/>
          <a:stretch>
            <a:fillRect/>
          </a:stretch>
        </p:blipFill>
        <p:spPr>
          <a:xfrm>
            <a:off x="223537" y="1446836"/>
            <a:ext cx="11744926" cy="4145268"/>
          </a:xfrm>
          <a:prstGeom prst="rect">
            <a:avLst/>
          </a:prstGeom>
        </p:spPr>
      </p:pic>
      <p:sp>
        <p:nvSpPr>
          <p:cNvPr id="7" name="TextBox 6">
            <a:extLst>
              <a:ext uri="{FF2B5EF4-FFF2-40B4-BE49-F238E27FC236}">
                <a16:creationId xmlns:a16="http://schemas.microsoft.com/office/drawing/2014/main" id="{79C3D13A-F7AB-4D16-80FC-781D187A023B}"/>
              </a:ext>
            </a:extLst>
          </p:cNvPr>
          <p:cNvSpPr txBox="1"/>
          <p:nvPr/>
        </p:nvSpPr>
        <p:spPr>
          <a:xfrm>
            <a:off x="775504" y="787607"/>
            <a:ext cx="2442258" cy="369332"/>
          </a:xfrm>
          <a:prstGeom prst="rect">
            <a:avLst/>
          </a:prstGeom>
          <a:noFill/>
          <a:ln>
            <a:solidFill>
              <a:schemeClr val="tx1"/>
            </a:solidFill>
          </a:ln>
        </p:spPr>
        <p:txBody>
          <a:bodyPr wrap="square" rtlCol="0">
            <a:spAutoFit/>
          </a:bodyPr>
          <a:lstStyle/>
          <a:p>
            <a:pPr algn="ctr"/>
            <a:r>
              <a:rPr lang="en-SG" b="1" dirty="0"/>
              <a:t>SIFT-ContextDesc</a:t>
            </a:r>
          </a:p>
        </p:txBody>
      </p:sp>
      <p:pic>
        <p:nvPicPr>
          <p:cNvPr id="8" name="Picture 2" descr="National University Of Singapore (NUS) – Logos Download">
            <a:extLst>
              <a:ext uri="{FF2B5EF4-FFF2-40B4-BE49-F238E27FC236}">
                <a16:creationId xmlns:a16="http://schemas.microsoft.com/office/drawing/2014/main" id="{B1CD0852-1DF8-4737-9F02-3A85FB40C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06437"/>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7826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B6CDC2-2AA2-4AC2-A17F-4E5D5F2F595E}"/>
              </a:ext>
            </a:extLst>
          </p:cNvPr>
          <p:cNvSpPr>
            <a:spLocks noGrp="1"/>
          </p:cNvSpPr>
          <p:nvPr>
            <p:ph type="sldNum" sz="quarter" idx="12"/>
          </p:nvPr>
        </p:nvSpPr>
        <p:spPr/>
        <p:txBody>
          <a:bodyPr/>
          <a:lstStyle/>
          <a:p>
            <a:fld id="{459A2958-80F3-4CB4-8669-AAD9B9B03EB4}" type="slidenum">
              <a:rPr lang="en-SG" smtClean="0"/>
              <a:t>68</a:t>
            </a:fld>
            <a:endParaRPr lang="en-SG"/>
          </a:p>
        </p:txBody>
      </p:sp>
      <p:pic>
        <p:nvPicPr>
          <p:cNvPr id="6" name="Picture 5">
            <a:extLst>
              <a:ext uri="{FF2B5EF4-FFF2-40B4-BE49-F238E27FC236}">
                <a16:creationId xmlns:a16="http://schemas.microsoft.com/office/drawing/2014/main" id="{E74FF9E1-BE1D-4F62-B334-60649259E76C}"/>
              </a:ext>
            </a:extLst>
          </p:cNvPr>
          <p:cNvPicPr>
            <a:picLocks noChangeAspect="1"/>
          </p:cNvPicPr>
          <p:nvPr/>
        </p:nvPicPr>
        <p:blipFill>
          <a:blip r:embed="rId2"/>
          <a:stretch>
            <a:fillRect/>
          </a:stretch>
        </p:blipFill>
        <p:spPr>
          <a:xfrm>
            <a:off x="567160" y="1779563"/>
            <a:ext cx="11451220" cy="3527038"/>
          </a:xfrm>
          <a:prstGeom prst="rect">
            <a:avLst/>
          </a:prstGeom>
          <a:ln>
            <a:solidFill>
              <a:schemeClr val="tx1"/>
            </a:solidFill>
          </a:ln>
        </p:spPr>
      </p:pic>
      <p:sp>
        <p:nvSpPr>
          <p:cNvPr id="7" name="TextBox 6">
            <a:extLst>
              <a:ext uri="{FF2B5EF4-FFF2-40B4-BE49-F238E27FC236}">
                <a16:creationId xmlns:a16="http://schemas.microsoft.com/office/drawing/2014/main" id="{C46C5AA9-2EF8-47F3-9DA9-6B22D8E12DE2}"/>
              </a:ext>
            </a:extLst>
          </p:cNvPr>
          <p:cNvSpPr txBox="1"/>
          <p:nvPr/>
        </p:nvSpPr>
        <p:spPr>
          <a:xfrm>
            <a:off x="567160" y="1089734"/>
            <a:ext cx="9039827" cy="461665"/>
          </a:xfrm>
          <a:prstGeom prst="rect">
            <a:avLst/>
          </a:prstGeom>
          <a:noFill/>
        </p:spPr>
        <p:txBody>
          <a:bodyPr wrap="square" rtlCol="0">
            <a:spAutoFit/>
          </a:bodyPr>
          <a:lstStyle/>
          <a:p>
            <a:pPr algn="l"/>
            <a:r>
              <a:rPr lang="en-US" sz="2400" b="1" i="1" dirty="0">
                <a:solidFill>
                  <a:srgbClr val="333333"/>
                </a:solidFill>
                <a:effectLst/>
              </a:rPr>
              <a:t>A comparative analysis of SIFT, SURF, KAZE, AKAZE, ORB, and BRISK</a:t>
            </a:r>
          </a:p>
        </p:txBody>
      </p:sp>
      <p:pic>
        <p:nvPicPr>
          <p:cNvPr id="8" name="Picture 2" descr="National University Of Singapore (NUS) – Logos Download">
            <a:extLst>
              <a:ext uri="{FF2B5EF4-FFF2-40B4-BE49-F238E27FC236}">
                <a16:creationId xmlns:a16="http://schemas.microsoft.com/office/drawing/2014/main" id="{6DFC501E-AC4A-4A71-B774-4D9CF5AC1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06437"/>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495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4ADFFC-98F0-446F-A26D-4848D1F7574E}"/>
              </a:ext>
            </a:extLst>
          </p:cNvPr>
          <p:cNvPicPr>
            <a:picLocks noChangeAspect="1"/>
          </p:cNvPicPr>
          <p:nvPr/>
        </p:nvPicPr>
        <p:blipFill>
          <a:blip r:embed="rId2"/>
          <a:stretch>
            <a:fillRect/>
          </a:stretch>
        </p:blipFill>
        <p:spPr>
          <a:xfrm>
            <a:off x="4683889" y="525864"/>
            <a:ext cx="3990975" cy="2628900"/>
          </a:xfrm>
          <a:prstGeom prst="rect">
            <a:avLst/>
          </a:prstGeom>
        </p:spPr>
      </p:pic>
      <p:pic>
        <p:nvPicPr>
          <p:cNvPr id="8" name="Picture 7">
            <a:extLst>
              <a:ext uri="{FF2B5EF4-FFF2-40B4-BE49-F238E27FC236}">
                <a16:creationId xmlns:a16="http://schemas.microsoft.com/office/drawing/2014/main" id="{E43EC2C7-C146-4E09-8F14-290C72FD0AE8}"/>
              </a:ext>
            </a:extLst>
          </p:cNvPr>
          <p:cNvPicPr>
            <a:picLocks noChangeAspect="1"/>
          </p:cNvPicPr>
          <p:nvPr/>
        </p:nvPicPr>
        <p:blipFill>
          <a:blip r:embed="rId3"/>
          <a:stretch>
            <a:fillRect/>
          </a:stretch>
        </p:blipFill>
        <p:spPr>
          <a:xfrm>
            <a:off x="462685" y="525864"/>
            <a:ext cx="4067175" cy="3838575"/>
          </a:xfrm>
          <a:prstGeom prst="rect">
            <a:avLst/>
          </a:prstGeom>
        </p:spPr>
      </p:pic>
      <p:pic>
        <p:nvPicPr>
          <p:cNvPr id="9" name="Picture 2" descr="National University Of Singapore (NUS) – Logos Download">
            <a:extLst>
              <a:ext uri="{FF2B5EF4-FFF2-40B4-BE49-F238E27FC236}">
                <a16:creationId xmlns:a16="http://schemas.microsoft.com/office/drawing/2014/main" id="{E6336578-2B4E-4037-A9EB-D2AE97FBF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9612" y="206437"/>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8581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7</a:t>
            </a:fld>
            <a:endParaRPr lang="en-SG" dirty="0"/>
          </a:p>
        </p:txBody>
      </p: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60067"/>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1C1C68A5-3DF9-4F2A-9874-480F91B0CAC8}"/>
              </a:ext>
            </a:extLst>
          </p:cNvPr>
          <p:cNvSpPr>
            <a:spLocks noGrp="1"/>
          </p:cNvSpPr>
          <p:nvPr>
            <p:ph type="title"/>
          </p:nvPr>
        </p:nvSpPr>
        <p:spPr>
          <a:xfrm>
            <a:off x="838200" y="365125"/>
            <a:ext cx="10515600" cy="1325563"/>
          </a:xfrm>
        </p:spPr>
        <p:txBody>
          <a:bodyPr/>
          <a:lstStyle/>
          <a:p>
            <a:r>
              <a:rPr lang="en-US" dirty="0">
                <a:latin typeface="+mn-lt"/>
              </a:rPr>
              <a:t>Background</a:t>
            </a:r>
            <a:endParaRPr lang="en-SG" dirty="0">
              <a:latin typeface="+mn-lt"/>
            </a:endParaRPr>
          </a:p>
        </p:txBody>
      </p:sp>
      <p:cxnSp>
        <p:nvCxnSpPr>
          <p:cNvPr id="17" name="Straight Connector 16">
            <a:extLst>
              <a:ext uri="{FF2B5EF4-FFF2-40B4-BE49-F238E27FC236}">
                <a16:creationId xmlns:a16="http://schemas.microsoft.com/office/drawing/2014/main" id="{B757ED9D-0318-45AE-AEAD-DDED932AC4C8}"/>
              </a:ext>
            </a:extLst>
          </p:cNvPr>
          <p:cNvCxnSpPr>
            <a:cxnSpLocks/>
          </p:cNvCxnSpPr>
          <p:nvPr/>
        </p:nvCxnSpPr>
        <p:spPr>
          <a:xfrm>
            <a:off x="838200" y="1384917"/>
            <a:ext cx="110105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D4BC8CF5-029D-4494-A5AD-543451BC89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679" b="11679"/>
          <a:stretch/>
        </p:blipFill>
        <p:spPr bwMode="auto">
          <a:xfrm>
            <a:off x="3292157" y="1932652"/>
            <a:ext cx="5819775" cy="1117982"/>
          </a:xfrm>
          <a:prstGeom prst="rect">
            <a:avLst/>
          </a:prstGeom>
          <a:noFill/>
          <a:ln>
            <a:noFill/>
          </a:ln>
          <a:effectLst>
            <a:softEdge rad="0"/>
          </a:effectLst>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4B65507F-8C54-4A6F-A21B-B1F1D062C555}"/>
              </a:ext>
            </a:extLst>
          </p:cNvPr>
          <p:cNvSpPr/>
          <p:nvPr/>
        </p:nvSpPr>
        <p:spPr>
          <a:xfrm>
            <a:off x="2630170" y="1795746"/>
            <a:ext cx="7143750" cy="169545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3" name="Rectangle: Rounded Corners 22">
            <a:extLst>
              <a:ext uri="{FF2B5EF4-FFF2-40B4-BE49-F238E27FC236}">
                <a16:creationId xmlns:a16="http://schemas.microsoft.com/office/drawing/2014/main" id="{22863BC9-93A0-4627-AD69-3AA2B0E5FD36}"/>
              </a:ext>
            </a:extLst>
          </p:cNvPr>
          <p:cNvSpPr/>
          <p:nvPr/>
        </p:nvSpPr>
        <p:spPr>
          <a:xfrm>
            <a:off x="4380387" y="3017868"/>
            <a:ext cx="3643313" cy="33934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nsolas" panose="020B0609020204030204" pitchFamily="49" charset="0"/>
              </a:rPr>
              <a:t>Syncware Fleet Manager</a:t>
            </a:r>
            <a:endParaRPr lang="en-SG" b="1" dirty="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5D182A34-8187-439E-B1BB-AD5C515AE1AA}"/>
              </a:ext>
            </a:extLst>
          </p:cNvPr>
          <p:cNvSpPr txBox="1"/>
          <p:nvPr/>
        </p:nvSpPr>
        <p:spPr>
          <a:xfrm>
            <a:off x="5033293" y="1795746"/>
            <a:ext cx="2337499" cy="369332"/>
          </a:xfrm>
          <a:prstGeom prst="rect">
            <a:avLst/>
          </a:prstGeom>
          <a:noFill/>
        </p:spPr>
        <p:txBody>
          <a:bodyPr wrap="none" rtlCol="0">
            <a:spAutoFit/>
          </a:bodyPr>
          <a:lstStyle/>
          <a:p>
            <a:r>
              <a:rPr lang="en-US" b="1" u="sng" dirty="0">
                <a:latin typeface="Consolas" panose="020B0609020204030204" pitchFamily="49" charset="0"/>
              </a:rPr>
              <a:t>Syncware Platform</a:t>
            </a:r>
            <a:endParaRPr lang="en-SG" b="1" u="sng" dirty="0">
              <a:latin typeface="Consolas" panose="020B0609020204030204" pitchFamily="49" charset="0"/>
            </a:endParaRPr>
          </a:p>
        </p:txBody>
      </p:sp>
      <p:sp>
        <p:nvSpPr>
          <p:cNvPr id="25" name="Rectangle: Rounded Corners 24">
            <a:extLst>
              <a:ext uri="{FF2B5EF4-FFF2-40B4-BE49-F238E27FC236}">
                <a16:creationId xmlns:a16="http://schemas.microsoft.com/office/drawing/2014/main" id="{8178986B-0278-47F7-92BA-2014BE1B217E}"/>
              </a:ext>
            </a:extLst>
          </p:cNvPr>
          <p:cNvSpPr/>
          <p:nvPr/>
        </p:nvSpPr>
        <p:spPr>
          <a:xfrm>
            <a:off x="1687195" y="4576412"/>
            <a:ext cx="1152525" cy="33934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Robot 1</a:t>
            </a:r>
            <a:endParaRPr lang="en-SG" dirty="0">
              <a:solidFill>
                <a:schemeClr val="tx1"/>
              </a:solidFill>
              <a:latin typeface="Consolas" panose="020B0609020204030204" pitchFamily="49" charset="0"/>
            </a:endParaRPr>
          </a:p>
        </p:txBody>
      </p:sp>
      <p:sp>
        <p:nvSpPr>
          <p:cNvPr id="26" name="Rectangle: Rounded Corners 25">
            <a:extLst>
              <a:ext uri="{FF2B5EF4-FFF2-40B4-BE49-F238E27FC236}">
                <a16:creationId xmlns:a16="http://schemas.microsoft.com/office/drawing/2014/main" id="{3103302A-AB28-4CD7-AC8B-EC0C87EBF724}"/>
              </a:ext>
            </a:extLst>
          </p:cNvPr>
          <p:cNvSpPr/>
          <p:nvPr/>
        </p:nvSpPr>
        <p:spPr>
          <a:xfrm>
            <a:off x="3087370" y="4576412"/>
            <a:ext cx="1152525" cy="33934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Robot 2</a:t>
            </a:r>
            <a:endParaRPr lang="en-SG" dirty="0">
              <a:solidFill>
                <a:schemeClr val="tx1"/>
              </a:solidFill>
              <a:latin typeface="Consolas" panose="020B0609020204030204" pitchFamily="49" charset="0"/>
            </a:endParaRPr>
          </a:p>
        </p:txBody>
      </p:sp>
      <p:sp>
        <p:nvSpPr>
          <p:cNvPr id="27" name="Rectangle: Rounded Corners 26">
            <a:extLst>
              <a:ext uri="{FF2B5EF4-FFF2-40B4-BE49-F238E27FC236}">
                <a16:creationId xmlns:a16="http://schemas.microsoft.com/office/drawing/2014/main" id="{E3F5652F-06D4-46FB-95B1-93E3201FE851}"/>
              </a:ext>
            </a:extLst>
          </p:cNvPr>
          <p:cNvSpPr/>
          <p:nvPr/>
        </p:nvSpPr>
        <p:spPr>
          <a:xfrm>
            <a:off x="4487545" y="4572222"/>
            <a:ext cx="1152525" cy="33934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Robot 3</a:t>
            </a:r>
            <a:endParaRPr lang="en-SG" dirty="0">
              <a:solidFill>
                <a:schemeClr val="tx1"/>
              </a:solidFill>
              <a:latin typeface="Consolas" panose="020B0609020204030204" pitchFamily="49" charset="0"/>
            </a:endParaRPr>
          </a:p>
        </p:txBody>
      </p:sp>
      <p:sp>
        <p:nvSpPr>
          <p:cNvPr id="28" name="Rectangle: Rounded Corners 27">
            <a:extLst>
              <a:ext uri="{FF2B5EF4-FFF2-40B4-BE49-F238E27FC236}">
                <a16:creationId xmlns:a16="http://schemas.microsoft.com/office/drawing/2014/main" id="{1B5D3DFE-EC3E-4F38-AAD2-B5D051C5AB87}"/>
              </a:ext>
            </a:extLst>
          </p:cNvPr>
          <p:cNvSpPr/>
          <p:nvPr/>
        </p:nvSpPr>
        <p:spPr>
          <a:xfrm>
            <a:off x="6930709" y="4572222"/>
            <a:ext cx="1152525" cy="33934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Robot 4</a:t>
            </a:r>
            <a:endParaRPr lang="en-SG" dirty="0">
              <a:solidFill>
                <a:schemeClr val="tx1"/>
              </a:solidFill>
              <a:latin typeface="Consolas" panose="020B0609020204030204" pitchFamily="49" charset="0"/>
            </a:endParaRPr>
          </a:p>
        </p:txBody>
      </p:sp>
      <p:sp>
        <p:nvSpPr>
          <p:cNvPr id="29" name="Rectangle: Rounded Corners 28">
            <a:extLst>
              <a:ext uri="{FF2B5EF4-FFF2-40B4-BE49-F238E27FC236}">
                <a16:creationId xmlns:a16="http://schemas.microsoft.com/office/drawing/2014/main" id="{E402A3D8-0200-4973-A408-FDA68222156E}"/>
              </a:ext>
            </a:extLst>
          </p:cNvPr>
          <p:cNvSpPr/>
          <p:nvPr/>
        </p:nvSpPr>
        <p:spPr>
          <a:xfrm>
            <a:off x="8285642" y="4572222"/>
            <a:ext cx="1152525" cy="33934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Robot 5</a:t>
            </a:r>
            <a:endParaRPr lang="en-SG" dirty="0">
              <a:solidFill>
                <a:schemeClr val="tx1"/>
              </a:solidFill>
              <a:latin typeface="Consolas" panose="020B0609020204030204" pitchFamily="49" charset="0"/>
            </a:endParaRPr>
          </a:p>
        </p:txBody>
      </p:sp>
      <p:sp>
        <p:nvSpPr>
          <p:cNvPr id="30" name="Rectangle: Rounded Corners 29">
            <a:extLst>
              <a:ext uri="{FF2B5EF4-FFF2-40B4-BE49-F238E27FC236}">
                <a16:creationId xmlns:a16="http://schemas.microsoft.com/office/drawing/2014/main" id="{D086D9AC-E163-4FDC-847B-C94D28843E9B}"/>
              </a:ext>
            </a:extLst>
          </p:cNvPr>
          <p:cNvSpPr/>
          <p:nvPr/>
        </p:nvSpPr>
        <p:spPr>
          <a:xfrm>
            <a:off x="9640575" y="4572222"/>
            <a:ext cx="1152525" cy="339344"/>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rPr>
              <a:t>Robot 6</a:t>
            </a:r>
            <a:endParaRPr lang="en-SG" dirty="0">
              <a:solidFill>
                <a:schemeClr val="tx1"/>
              </a:solidFill>
              <a:latin typeface="Consolas" panose="020B0609020204030204" pitchFamily="49" charset="0"/>
            </a:endParaRPr>
          </a:p>
        </p:txBody>
      </p:sp>
      <p:cxnSp>
        <p:nvCxnSpPr>
          <p:cNvPr id="31" name="Connector: Elbow 30">
            <a:extLst>
              <a:ext uri="{FF2B5EF4-FFF2-40B4-BE49-F238E27FC236}">
                <a16:creationId xmlns:a16="http://schemas.microsoft.com/office/drawing/2014/main" id="{F392AC08-4B0E-4F03-A09E-AD7C7E18FBED}"/>
              </a:ext>
            </a:extLst>
          </p:cNvPr>
          <p:cNvCxnSpPr>
            <a:stCxn id="27" idx="0"/>
            <a:endCxn id="23" idx="2"/>
          </p:cNvCxnSpPr>
          <p:nvPr/>
        </p:nvCxnSpPr>
        <p:spPr>
          <a:xfrm rot="5400000" flipH="1" flipV="1">
            <a:off x="5025421" y="3395599"/>
            <a:ext cx="1215010" cy="1138236"/>
          </a:xfrm>
          <a:prstGeom prst="bentConnector3">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B624A0E8-7512-4D33-93FC-7BC48BD1FF25}"/>
              </a:ext>
            </a:extLst>
          </p:cNvPr>
          <p:cNvCxnSpPr>
            <a:cxnSpLocks/>
            <a:stCxn id="26" idx="0"/>
            <a:endCxn id="23" idx="2"/>
          </p:cNvCxnSpPr>
          <p:nvPr/>
        </p:nvCxnSpPr>
        <p:spPr>
          <a:xfrm rot="5400000" flipH="1" flipV="1">
            <a:off x="4323238" y="2697607"/>
            <a:ext cx="1219200" cy="253841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E6ABB5A-7DA8-456C-BE6E-95DF5E4C4F9A}"/>
              </a:ext>
            </a:extLst>
          </p:cNvPr>
          <p:cNvCxnSpPr>
            <a:cxnSpLocks/>
            <a:stCxn id="25" idx="0"/>
            <a:endCxn id="23" idx="2"/>
          </p:cNvCxnSpPr>
          <p:nvPr/>
        </p:nvCxnSpPr>
        <p:spPr>
          <a:xfrm rot="5400000" flipH="1" flipV="1">
            <a:off x="3623151" y="1997519"/>
            <a:ext cx="1219200" cy="3938586"/>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8DD3B49-3DB6-4B2D-B85B-1FFB8B402C76}"/>
              </a:ext>
            </a:extLst>
          </p:cNvPr>
          <p:cNvCxnSpPr>
            <a:cxnSpLocks/>
          </p:cNvCxnSpPr>
          <p:nvPr/>
        </p:nvCxnSpPr>
        <p:spPr>
          <a:xfrm rot="5400000" flipH="1" flipV="1">
            <a:off x="4323239" y="2697607"/>
            <a:ext cx="1219200" cy="2538411"/>
          </a:xfrm>
          <a:prstGeom prst="bent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E51D6B3-D116-4951-9AC2-CD70758BC7ED}"/>
              </a:ext>
            </a:extLst>
          </p:cNvPr>
          <p:cNvCxnSpPr>
            <a:cxnSpLocks/>
          </p:cNvCxnSpPr>
          <p:nvPr/>
        </p:nvCxnSpPr>
        <p:spPr>
          <a:xfrm rot="5400000" flipH="1" flipV="1">
            <a:off x="3623152" y="1997519"/>
            <a:ext cx="1219200" cy="3938586"/>
          </a:xfrm>
          <a:prstGeom prst="bent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D3CE7225-7695-4C6C-8FA3-7B08B87F7A82}"/>
              </a:ext>
            </a:extLst>
          </p:cNvPr>
          <p:cNvSpPr/>
          <p:nvPr/>
        </p:nvSpPr>
        <p:spPr>
          <a:xfrm>
            <a:off x="1372870" y="3663790"/>
            <a:ext cx="4676775" cy="1846706"/>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7" name="TextBox 36">
            <a:extLst>
              <a:ext uri="{FF2B5EF4-FFF2-40B4-BE49-F238E27FC236}">
                <a16:creationId xmlns:a16="http://schemas.microsoft.com/office/drawing/2014/main" id="{802D64C7-DBD4-4CFB-A333-A6EE453DE551}"/>
              </a:ext>
            </a:extLst>
          </p:cNvPr>
          <p:cNvSpPr txBox="1"/>
          <p:nvPr/>
        </p:nvSpPr>
        <p:spPr>
          <a:xfrm>
            <a:off x="2693035" y="5077643"/>
            <a:ext cx="2036444" cy="369332"/>
          </a:xfrm>
          <a:prstGeom prst="rect">
            <a:avLst/>
          </a:prstGeom>
          <a:noFill/>
        </p:spPr>
        <p:txBody>
          <a:bodyPr wrap="square" rtlCol="0">
            <a:spAutoFit/>
          </a:bodyPr>
          <a:lstStyle/>
          <a:p>
            <a:r>
              <a:rPr lang="en-US" b="1" dirty="0">
                <a:solidFill>
                  <a:schemeClr val="accent6">
                    <a:lumMod val="75000"/>
                  </a:schemeClr>
                </a:solidFill>
                <a:latin typeface="Consolas" panose="020B0609020204030204" pitchFamily="49" charset="0"/>
              </a:rPr>
              <a:t>Robot Vendor A</a:t>
            </a:r>
            <a:endParaRPr lang="en-SG" b="1" dirty="0">
              <a:solidFill>
                <a:schemeClr val="accent6">
                  <a:lumMod val="75000"/>
                </a:schemeClr>
              </a:solidFill>
              <a:latin typeface="Consolas" panose="020B0609020204030204" pitchFamily="49" charset="0"/>
            </a:endParaRPr>
          </a:p>
        </p:txBody>
      </p:sp>
      <p:cxnSp>
        <p:nvCxnSpPr>
          <p:cNvPr id="38" name="Connector: Elbow 37">
            <a:extLst>
              <a:ext uri="{FF2B5EF4-FFF2-40B4-BE49-F238E27FC236}">
                <a16:creationId xmlns:a16="http://schemas.microsoft.com/office/drawing/2014/main" id="{E7215089-8DA1-4B2A-8E4F-9C77E4283FD1}"/>
              </a:ext>
            </a:extLst>
          </p:cNvPr>
          <p:cNvCxnSpPr>
            <a:cxnSpLocks/>
            <a:stCxn id="28" idx="0"/>
            <a:endCxn id="23" idx="2"/>
          </p:cNvCxnSpPr>
          <p:nvPr/>
        </p:nvCxnSpPr>
        <p:spPr>
          <a:xfrm rot="16200000" flipV="1">
            <a:off x="6247003" y="3312253"/>
            <a:ext cx="1215010" cy="1304928"/>
          </a:xfrm>
          <a:prstGeom prst="bent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767043A-DA54-4982-93FA-65D57F27B8EE}"/>
              </a:ext>
            </a:extLst>
          </p:cNvPr>
          <p:cNvCxnSpPr>
            <a:cxnSpLocks/>
            <a:stCxn id="29" idx="0"/>
            <a:endCxn id="23" idx="2"/>
          </p:cNvCxnSpPr>
          <p:nvPr/>
        </p:nvCxnSpPr>
        <p:spPr>
          <a:xfrm rot="16200000" flipV="1">
            <a:off x="6924470" y="2634786"/>
            <a:ext cx="1215010" cy="2659861"/>
          </a:xfrm>
          <a:prstGeom prst="bent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AAC9D55-ADCB-42C2-8594-258AE9E2FA32}"/>
              </a:ext>
            </a:extLst>
          </p:cNvPr>
          <p:cNvCxnSpPr>
            <a:cxnSpLocks/>
            <a:stCxn id="30" idx="0"/>
            <a:endCxn id="23" idx="2"/>
          </p:cNvCxnSpPr>
          <p:nvPr/>
        </p:nvCxnSpPr>
        <p:spPr>
          <a:xfrm rot="16200000" flipV="1">
            <a:off x="7601936" y="1957320"/>
            <a:ext cx="1215010" cy="4014794"/>
          </a:xfrm>
          <a:prstGeom prst="bent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BB07B1F-FDEB-4EAF-828E-B076B2A37FB3}"/>
              </a:ext>
            </a:extLst>
          </p:cNvPr>
          <p:cNvSpPr/>
          <p:nvPr/>
        </p:nvSpPr>
        <p:spPr>
          <a:xfrm>
            <a:off x="6463982" y="3663789"/>
            <a:ext cx="4676775" cy="1846707"/>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TextBox 41">
            <a:extLst>
              <a:ext uri="{FF2B5EF4-FFF2-40B4-BE49-F238E27FC236}">
                <a16:creationId xmlns:a16="http://schemas.microsoft.com/office/drawing/2014/main" id="{25E3C339-8122-4C07-8CF7-9ABC8A6CCB39}"/>
              </a:ext>
            </a:extLst>
          </p:cNvPr>
          <p:cNvSpPr txBox="1"/>
          <p:nvPr/>
        </p:nvSpPr>
        <p:spPr>
          <a:xfrm>
            <a:off x="7843682" y="5077643"/>
            <a:ext cx="2036444" cy="369332"/>
          </a:xfrm>
          <a:prstGeom prst="rect">
            <a:avLst/>
          </a:prstGeom>
          <a:noFill/>
        </p:spPr>
        <p:txBody>
          <a:bodyPr wrap="square" rtlCol="0">
            <a:spAutoFit/>
          </a:bodyPr>
          <a:lstStyle/>
          <a:p>
            <a:r>
              <a:rPr lang="en-US" b="1" dirty="0">
                <a:solidFill>
                  <a:schemeClr val="accent4">
                    <a:lumMod val="75000"/>
                  </a:schemeClr>
                </a:solidFill>
                <a:latin typeface="Consolas" panose="020B0609020204030204" pitchFamily="49" charset="0"/>
              </a:rPr>
              <a:t>Robot Vendor B</a:t>
            </a:r>
            <a:endParaRPr lang="en-SG" b="1" dirty="0">
              <a:solidFill>
                <a:schemeClr val="accent4">
                  <a:lumMod val="75000"/>
                </a:schemeClr>
              </a:solidFill>
              <a:latin typeface="Consolas" panose="020B0609020204030204" pitchFamily="49" charset="0"/>
            </a:endParaRPr>
          </a:p>
        </p:txBody>
      </p:sp>
      <p:sp>
        <p:nvSpPr>
          <p:cNvPr id="43" name="Rectangle: Rounded Corners 42">
            <a:extLst>
              <a:ext uri="{FF2B5EF4-FFF2-40B4-BE49-F238E27FC236}">
                <a16:creationId xmlns:a16="http://schemas.microsoft.com/office/drawing/2014/main" id="{E29F28DC-7B50-4785-81C7-DCCC475C8A8F}"/>
              </a:ext>
            </a:extLst>
          </p:cNvPr>
          <p:cNvSpPr/>
          <p:nvPr/>
        </p:nvSpPr>
        <p:spPr>
          <a:xfrm>
            <a:off x="3296719" y="3808402"/>
            <a:ext cx="2200556" cy="365126"/>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nsolas" panose="020B0609020204030204" pitchFamily="49" charset="0"/>
              </a:rPr>
              <a:t>Communication Bridge</a:t>
            </a:r>
            <a:endParaRPr lang="en-SG" sz="1400" b="1" dirty="0">
              <a:solidFill>
                <a:schemeClr val="tx1"/>
              </a:solidFill>
              <a:latin typeface="Consolas" panose="020B0609020204030204" pitchFamily="49" charset="0"/>
            </a:endParaRPr>
          </a:p>
        </p:txBody>
      </p:sp>
      <p:sp>
        <p:nvSpPr>
          <p:cNvPr id="44" name="Rectangle: Rounded Corners 43">
            <a:extLst>
              <a:ext uri="{FF2B5EF4-FFF2-40B4-BE49-F238E27FC236}">
                <a16:creationId xmlns:a16="http://schemas.microsoft.com/office/drawing/2014/main" id="{EC629CF8-60B2-4F6D-A9F8-9F1BA06F3AA9}"/>
              </a:ext>
            </a:extLst>
          </p:cNvPr>
          <p:cNvSpPr/>
          <p:nvPr/>
        </p:nvSpPr>
        <p:spPr>
          <a:xfrm>
            <a:off x="7075687" y="3806569"/>
            <a:ext cx="2200556" cy="365126"/>
          </a:xfrm>
          <a:prstGeom prst="roundRect">
            <a:avLst/>
          </a:prstGeom>
          <a:solidFill>
            <a:schemeClr val="accent5">
              <a:lumMod val="40000"/>
              <a:lumOff val="60000"/>
            </a:schemeClr>
          </a:solidFill>
          <a:ln>
            <a:noFill/>
          </a:ln>
          <a:effectLst>
            <a:glow rad="127000">
              <a:schemeClr val="accent5">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onsolas" panose="020B0609020204030204" pitchFamily="49" charset="0"/>
              </a:rPr>
              <a:t>Communication Bridge</a:t>
            </a:r>
            <a:endParaRPr lang="en-SG" sz="14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43274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down)">
                                      <p:cBhvr>
                                        <p:cTn id="21" dur="500"/>
                                        <p:tgtEl>
                                          <p:spTgt spid="2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par>
                                <p:cTn id="28" presetID="22" presetClass="entr" presetSubtype="4"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down)">
                                      <p:cBhvr>
                                        <p:cTn id="30" dur="500"/>
                                        <p:tgtEl>
                                          <p:spTgt spid="31"/>
                                        </p:tgtEl>
                                      </p:cBhvr>
                                    </p:animEffect>
                                  </p:childTnLst>
                                </p:cTn>
                              </p:par>
                              <p:par>
                                <p:cTn id="31" presetID="22" presetClass="entr" presetSubtype="4"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par>
                                <p:cTn id="37" presetID="22" presetClass="entr" presetSubtype="4"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down)">
                                      <p:cBhvr>
                                        <p:cTn id="39" dur="500"/>
                                        <p:tgtEl>
                                          <p:spTgt spid="34"/>
                                        </p:tgtEl>
                                      </p:cBhvr>
                                    </p:animEffect>
                                  </p:childTnLst>
                                </p:cTn>
                              </p:par>
                              <p:par>
                                <p:cTn id="40" presetID="22" presetClass="entr" presetSubtype="4"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500"/>
                                        <p:tgtEl>
                                          <p:spTgt spid="35"/>
                                        </p:tgtEl>
                                      </p:cBhvr>
                                    </p:animEffect>
                                  </p:childTnLst>
                                </p:cTn>
                              </p:par>
                              <p:par>
                                <p:cTn id="43" presetID="22" presetClass="entr" presetSubtype="4"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down)">
                                      <p:cBhvr>
                                        <p:cTn id="45" dur="500"/>
                                        <p:tgtEl>
                                          <p:spTgt spid="38"/>
                                        </p:tgtEl>
                                      </p:cBhvr>
                                    </p:animEffect>
                                  </p:childTnLst>
                                </p:cTn>
                              </p:par>
                              <p:par>
                                <p:cTn id="46" presetID="22" presetClass="entr" presetSubtype="4"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down)">
                                      <p:cBhvr>
                                        <p:cTn id="48" dur="500"/>
                                        <p:tgtEl>
                                          <p:spTgt spid="39"/>
                                        </p:tgtEl>
                                      </p:cBhvr>
                                    </p:animEffect>
                                  </p:childTnLst>
                                </p:cTn>
                              </p:par>
                              <p:par>
                                <p:cTn id="49" presetID="22" presetClass="entr" presetSubtype="4"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down)">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animBg="1"/>
      <p:bldP spid="29" grpId="0" animBg="1"/>
      <p:bldP spid="30" grpId="0" animBg="1"/>
      <p:bldP spid="36" grpId="0" animBg="1"/>
      <p:bldP spid="37" grpId="0"/>
      <p:bldP spid="41" grpId="0" animBg="1"/>
      <p:bldP spid="42" grpId="0"/>
      <p:bldP spid="43" grpId="0" animBg="1"/>
      <p:bldP spid="4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2904EC-ABCD-4381-9F3F-E7CDA1DB0D38}"/>
              </a:ext>
            </a:extLst>
          </p:cNvPr>
          <p:cNvSpPr>
            <a:spLocks noGrp="1"/>
          </p:cNvSpPr>
          <p:nvPr>
            <p:ph type="sldNum" sz="quarter" idx="12"/>
          </p:nvPr>
        </p:nvSpPr>
        <p:spPr/>
        <p:txBody>
          <a:bodyPr/>
          <a:lstStyle/>
          <a:p>
            <a:fld id="{459A2958-80F3-4CB4-8669-AAD9B9B03EB4}" type="slidenum">
              <a:rPr lang="en-SG" smtClean="0"/>
              <a:t>70</a:t>
            </a:fld>
            <a:endParaRPr lang="en-SG"/>
          </a:p>
        </p:txBody>
      </p:sp>
      <p:pic>
        <p:nvPicPr>
          <p:cNvPr id="5" name="Picture 4">
            <a:extLst>
              <a:ext uri="{FF2B5EF4-FFF2-40B4-BE49-F238E27FC236}">
                <a16:creationId xmlns:a16="http://schemas.microsoft.com/office/drawing/2014/main" id="{F6D41EDB-E818-416C-B10D-44D2C80152E8}"/>
              </a:ext>
            </a:extLst>
          </p:cNvPr>
          <p:cNvPicPr>
            <a:picLocks noChangeAspect="1"/>
          </p:cNvPicPr>
          <p:nvPr/>
        </p:nvPicPr>
        <p:blipFill>
          <a:blip r:embed="rId2"/>
          <a:stretch>
            <a:fillRect/>
          </a:stretch>
        </p:blipFill>
        <p:spPr>
          <a:xfrm>
            <a:off x="6940326" y="1640705"/>
            <a:ext cx="5058603" cy="3576590"/>
          </a:xfrm>
          <a:prstGeom prst="rect">
            <a:avLst/>
          </a:prstGeom>
          <a:ln>
            <a:solidFill>
              <a:schemeClr val="tx1"/>
            </a:solidFill>
          </a:ln>
        </p:spPr>
      </p:pic>
      <p:pic>
        <p:nvPicPr>
          <p:cNvPr id="6" name="Picture 5">
            <a:extLst>
              <a:ext uri="{FF2B5EF4-FFF2-40B4-BE49-F238E27FC236}">
                <a16:creationId xmlns:a16="http://schemas.microsoft.com/office/drawing/2014/main" id="{168AB04D-19E3-48A7-9F32-9340E4C33E5A}"/>
              </a:ext>
            </a:extLst>
          </p:cNvPr>
          <p:cNvPicPr>
            <a:picLocks noChangeAspect="1"/>
          </p:cNvPicPr>
          <p:nvPr/>
        </p:nvPicPr>
        <p:blipFill>
          <a:blip r:embed="rId3"/>
          <a:stretch>
            <a:fillRect/>
          </a:stretch>
        </p:blipFill>
        <p:spPr>
          <a:xfrm>
            <a:off x="227791" y="2442259"/>
            <a:ext cx="6594879" cy="2768325"/>
          </a:xfrm>
          <a:prstGeom prst="rect">
            <a:avLst/>
          </a:prstGeom>
          <a:ln>
            <a:solidFill>
              <a:schemeClr val="tx1"/>
            </a:solidFill>
          </a:ln>
        </p:spPr>
      </p:pic>
      <p:sp>
        <p:nvSpPr>
          <p:cNvPr id="7" name="TextBox 6">
            <a:extLst>
              <a:ext uri="{FF2B5EF4-FFF2-40B4-BE49-F238E27FC236}">
                <a16:creationId xmlns:a16="http://schemas.microsoft.com/office/drawing/2014/main" id="{6A7CDEFD-1D46-437D-9F57-0F6FE7FE5577}"/>
              </a:ext>
            </a:extLst>
          </p:cNvPr>
          <p:cNvSpPr txBox="1"/>
          <p:nvPr/>
        </p:nvSpPr>
        <p:spPr>
          <a:xfrm>
            <a:off x="227791" y="4838218"/>
            <a:ext cx="1556191" cy="372366"/>
          </a:xfrm>
          <a:prstGeom prst="rect">
            <a:avLst/>
          </a:prstGeom>
          <a:solidFill>
            <a:schemeClr val="tx1"/>
          </a:solidFill>
        </p:spPr>
        <p:txBody>
          <a:bodyPr wrap="square" rtlCol="0">
            <a:spAutoFit/>
          </a:bodyPr>
          <a:lstStyle/>
          <a:p>
            <a:pPr algn="ctr"/>
            <a:r>
              <a:rPr lang="en-SG" b="1" dirty="0">
                <a:solidFill>
                  <a:schemeClr val="bg1"/>
                </a:solidFill>
                <a:latin typeface="Consolas" panose="020B0609020204030204" pitchFamily="49" charset="0"/>
              </a:rPr>
              <a:t>Real-World</a:t>
            </a:r>
          </a:p>
        </p:txBody>
      </p:sp>
      <p:sp>
        <p:nvSpPr>
          <p:cNvPr id="8" name="TextBox 7">
            <a:extLst>
              <a:ext uri="{FF2B5EF4-FFF2-40B4-BE49-F238E27FC236}">
                <a16:creationId xmlns:a16="http://schemas.microsoft.com/office/drawing/2014/main" id="{DD1B9730-DE56-4F6E-8EE8-53517E3C0FBB}"/>
              </a:ext>
            </a:extLst>
          </p:cNvPr>
          <p:cNvSpPr txBox="1"/>
          <p:nvPr/>
        </p:nvSpPr>
        <p:spPr>
          <a:xfrm>
            <a:off x="6940326" y="4846905"/>
            <a:ext cx="1556191" cy="372366"/>
          </a:xfrm>
          <a:prstGeom prst="rect">
            <a:avLst/>
          </a:prstGeom>
          <a:solidFill>
            <a:schemeClr val="tx1"/>
          </a:solidFill>
        </p:spPr>
        <p:txBody>
          <a:bodyPr wrap="square" rtlCol="0">
            <a:spAutoFit/>
          </a:bodyPr>
          <a:lstStyle/>
          <a:p>
            <a:pPr algn="ctr"/>
            <a:r>
              <a:rPr lang="en-SG" b="1" dirty="0">
                <a:solidFill>
                  <a:schemeClr val="bg1"/>
                </a:solidFill>
                <a:latin typeface="Consolas" panose="020B0609020204030204" pitchFamily="49" charset="0"/>
              </a:rPr>
              <a:t>Simulated</a:t>
            </a:r>
          </a:p>
        </p:txBody>
      </p:sp>
      <p:pic>
        <p:nvPicPr>
          <p:cNvPr id="11" name="Picture 2" descr="National University Of Singapore (NUS) – Logos Download">
            <a:extLst>
              <a:ext uri="{FF2B5EF4-FFF2-40B4-BE49-F238E27FC236}">
                <a16:creationId xmlns:a16="http://schemas.microsoft.com/office/drawing/2014/main" id="{BC181671-BADC-4F4E-A1A8-DF8422883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9612" y="206437"/>
            <a:ext cx="1649118" cy="761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056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A7C0C7-7C6E-49DD-9BDF-4EA857FDB2C1}"/>
              </a:ext>
            </a:extLst>
          </p:cNvPr>
          <p:cNvSpPr>
            <a:spLocks noGrp="1"/>
          </p:cNvSpPr>
          <p:nvPr>
            <p:ph type="sldNum" sz="quarter" idx="12"/>
          </p:nvPr>
        </p:nvSpPr>
        <p:spPr/>
        <p:txBody>
          <a:bodyPr/>
          <a:lstStyle/>
          <a:p>
            <a:fld id="{459A2958-80F3-4CB4-8669-AAD9B9B03EB4}" type="slidenum">
              <a:rPr lang="en-SG" smtClean="0"/>
              <a:t>71</a:t>
            </a:fld>
            <a:endParaRPr lang="en-SG"/>
          </a:p>
        </p:txBody>
      </p:sp>
      <p:pic>
        <p:nvPicPr>
          <p:cNvPr id="6" name="Picture 5">
            <a:extLst>
              <a:ext uri="{FF2B5EF4-FFF2-40B4-BE49-F238E27FC236}">
                <a16:creationId xmlns:a16="http://schemas.microsoft.com/office/drawing/2014/main" id="{ADF471A3-9256-4794-9C12-D2EC3ACD20B0}"/>
              </a:ext>
            </a:extLst>
          </p:cNvPr>
          <p:cNvPicPr>
            <a:picLocks noChangeAspect="1"/>
          </p:cNvPicPr>
          <p:nvPr/>
        </p:nvPicPr>
        <p:blipFill>
          <a:blip r:embed="rId2"/>
          <a:stretch>
            <a:fillRect/>
          </a:stretch>
        </p:blipFill>
        <p:spPr>
          <a:xfrm>
            <a:off x="1671637" y="719137"/>
            <a:ext cx="8848725" cy="5419725"/>
          </a:xfrm>
          <a:prstGeom prst="rect">
            <a:avLst/>
          </a:prstGeom>
        </p:spPr>
      </p:pic>
      <p:pic>
        <p:nvPicPr>
          <p:cNvPr id="7" name="Picture 2" descr="National University Of Singapore (NUS) – Logos Download">
            <a:extLst>
              <a:ext uri="{FF2B5EF4-FFF2-40B4-BE49-F238E27FC236}">
                <a16:creationId xmlns:a16="http://schemas.microsoft.com/office/drawing/2014/main" id="{6D6F1293-7C7C-40B2-AF4D-930ECA2DB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3984" y="206437"/>
            <a:ext cx="1234745" cy="569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00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838200" y="112196"/>
            <a:ext cx="10515600" cy="1325563"/>
          </a:xfrm>
        </p:spPr>
        <p:txBody>
          <a:bodyPr/>
          <a:lstStyle/>
          <a:p>
            <a:r>
              <a:rPr lang="en-US" dirty="0">
                <a:latin typeface="+mn-lt"/>
              </a:rPr>
              <a:t>Background</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8</a:t>
            </a:fld>
            <a:endParaRPr lang="en-SG" dirty="0"/>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838200" y="1171557"/>
            <a:ext cx="110105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36482"/>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4746EE6-C8D5-4052-9388-A217331CC3DD}"/>
              </a:ext>
            </a:extLst>
          </p:cNvPr>
          <p:cNvSpPr txBox="1"/>
          <p:nvPr/>
        </p:nvSpPr>
        <p:spPr>
          <a:xfrm>
            <a:off x="1456546" y="6090149"/>
            <a:ext cx="9773838" cy="338554"/>
          </a:xfrm>
          <a:prstGeom prst="rect">
            <a:avLst/>
          </a:prstGeom>
          <a:noFill/>
        </p:spPr>
        <p:txBody>
          <a:bodyPr wrap="square" rtlCol="0">
            <a:spAutoFit/>
          </a:bodyPr>
          <a:lstStyle/>
          <a:p>
            <a:pPr algn="ctr"/>
            <a:r>
              <a:rPr lang="en-US" sz="1600" i="1" dirty="0"/>
              <a:t>Figure 3. Snippet of the home page of the developing Syncware Platform.</a:t>
            </a:r>
            <a:endParaRPr lang="en-SG" sz="1600" i="1" dirty="0"/>
          </a:p>
        </p:txBody>
      </p:sp>
      <p:pic>
        <p:nvPicPr>
          <p:cNvPr id="19" name="Picture 18">
            <a:extLst>
              <a:ext uri="{FF2B5EF4-FFF2-40B4-BE49-F238E27FC236}">
                <a16:creationId xmlns:a16="http://schemas.microsoft.com/office/drawing/2014/main" id="{69C8508C-FD38-44E2-A69B-5D4D667FA1BF}"/>
              </a:ext>
            </a:extLst>
          </p:cNvPr>
          <p:cNvPicPr>
            <a:picLocks noChangeAspect="1"/>
          </p:cNvPicPr>
          <p:nvPr/>
        </p:nvPicPr>
        <p:blipFill>
          <a:blip r:embed="rId4"/>
          <a:stretch>
            <a:fillRect/>
          </a:stretch>
        </p:blipFill>
        <p:spPr>
          <a:xfrm>
            <a:off x="1309612" y="1295300"/>
            <a:ext cx="9947668" cy="4704550"/>
          </a:xfrm>
          <a:prstGeom prst="rect">
            <a:avLst/>
          </a:prstGeom>
          <a:ln>
            <a:solidFill>
              <a:schemeClr val="tx1">
                <a:lumMod val="95000"/>
                <a:lumOff val="5000"/>
              </a:schemeClr>
            </a:solidFill>
          </a:ln>
        </p:spPr>
      </p:pic>
      <p:sp>
        <p:nvSpPr>
          <p:cNvPr id="21" name="Rectangle: Rounded Corners 20">
            <a:extLst>
              <a:ext uri="{FF2B5EF4-FFF2-40B4-BE49-F238E27FC236}">
                <a16:creationId xmlns:a16="http://schemas.microsoft.com/office/drawing/2014/main" id="{6BDB1323-2707-4798-AA25-0A616344831E}"/>
              </a:ext>
            </a:extLst>
          </p:cNvPr>
          <p:cNvSpPr/>
          <p:nvPr/>
        </p:nvSpPr>
        <p:spPr>
          <a:xfrm>
            <a:off x="1168400" y="1757680"/>
            <a:ext cx="1950720" cy="259080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5CB829E5-F1AC-4722-9E0D-2C7F46AC7D98}"/>
              </a:ext>
            </a:extLst>
          </p:cNvPr>
          <p:cNvSpPr txBox="1"/>
          <p:nvPr/>
        </p:nvSpPr>
        <p:spPr>
          <a:xfrm>
            <a:off x="1388673" y="4438779"/>
            <a:ext cx="1510174" cy="400110"/>
          </a:xfrm>
          <a:prstGeom prst="rect">
            <a:avLst/>
          </a:prstGeom>
          <a:noFill/>
        </p:spPr>
        <p:txBody>
          <a:bodyPr wrap="square" rtlCol="0">
            <a:spAutoFit/>
          </a:bodyPr>
          <a:lstStyle/>
          <a:p>
            <a:pPr algn="ctr"/>
            <a:r>
              <a:rPr lang="en-SG" sz="2000" b="1" dirty="0">
                <a:solidFill>
                  <a:srgbClr val="FF0000"/>
                </a:solidFill>
              </a:rPr>
              <a:t>Utilities</a:t>
            </a:r>
          </a:p>
        </p:txBody>
      </p:sp>
      <p:sp>
        <p:nvSpPr>
          <p:cNvPr id="23" name="Rectangle: Rounded Corners 22">
            <a:extLst>
              <a:ext uri="{FF2B5EF4-FFF2-40B4-BE49-F238E27FC236}">
                <a16:creationId xmlns:a16="http://schemas.microsoft.com/office/drawing/2014/main" id="{C18729EB-9CE0-4293-92B9-05010456C4B1}"/>
              </a:ext>
            </a:extLst>
          </p:cNvPr>
          <p:cNvSpPr/>
          <p:nvPr/>
        </p:nvSpPr>
        <p:spPr>
          <a:xfrm>
            <a:off x="775933" y="2965011"/>
            <a:ext cx="2735653" cy="369905"/>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onsolas" panose="020B0609020204030204" pitchFamily="49" charset="0"/>
              </a:rPr>
              <a:t>Map Merging Tool</a:t>
            </a:r>
            <a:endParaRPr lang="en-SG" sz="2000" b="1"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91081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0100F-1B3A-49A7-92CE-59C6A2359AE2}"/>
              </a:ext>
            </a:extLst>
          </p:cNvPr>
          <p:cNvSpPr>
            <a:spLocks noGrp="1"/>
          </p:cNvSpPr>
          <p:nvPr>
            <p:ph type="title"/>
          </p:nvPr>
        </p:nvSpPr>
        <p:spPr>
          <a:xfrm>
            <a:off x="619760" y="88287"/>
            <a:ext cx="10515600" cy="1325563"/>
          </a:xfrm>
        </p:spPr>
        <p:txBody>
          <a:bodyPr/>
          <a:lstStyle/>
          <a:p>
            <a:r>
              <a:rPr lang="en-US" dirty="0">
                <a:latin typeface="+mn-lt"/>
              </a:rPr>
              <a:t>Background</a:t>
            </a:r>
            <a:endParaRPr lang="en-SG" dirty="0">
              <a:latin typeface="+mn-lt"/>
            </a:endParaRPr>
          </a:p>
        </p:txBody>
      </p:sp>
      <p:sp>
        <p:nvSpPr>
          <p:cNvPr id="4" name="Slide Number Placeholder 3">
            <a:extLst>
              <a:ext uri="{FF2B5EF4-FFF2-40B4-BE49-F238E27FC236}">
                <a16:creationId xmlns:a16="http://schemas.microsoft.com/office/drawing/2014/main" id="{898B812C-52BD-4946-8B68-705BDA12A1AD}"/>
              </a:ext>
            </a:extLst>
          </p:cNvPr>
          <p:cNvSpPr>
            <a:spLocks noGrp="1"/>
          </p:cNvSpPr>
          <p:nvPr>
            <p:ph type="sldNum" sz="quarter" idx="12"/>
          </p:nvPr>
        </p:nvSpPr>
        <p:spPr/>
        <p:txBody>
          <a:bodyPr/>
          <a:lstStyle/>
          <a:p>
            <a:fld id="{459A2958-80F3-4CB4-8669-AAD9B9B03EB4}" type="slidenum">
              <a:rPr lang="en-SG" smtClean="0"/>
              <a:t>9</a:t>
            </a:fld>
            <a:endParaRPr lang="en-SG" dirty="0"/>
          </a:p>
        </p:txBody>
      </p:sp>
      <p:cxnSp>
        <p:nvCxnSpPr>
          <p:cNvPr id="5" name="Straight Connector 4">
            <a:extLst>
              <a:ext uri="{FF2B5EF4-FFF2-40B4-BE49-F238E27FC236}">
                <a16:creationId xmlns:a16="http://schemas.microsoft.com/office/drawing/2014/main" id="{48B294BE-601E-4793-A856-B8093B738273}"/>
              </a:ext>
            </a:extLst>
          </p:cNvPr>
          <p:cNvCxnSpPr>
            <a:cxnSpLocks/>
          </p:cNvCxnSpPr>
          <p:nvPr/>
        </p:nvCxnSpPr>
        <p:spPr>
          <a:xfrm>
            <a:off x="619760" y="1171557"/>
            <a:ext cx="112289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2" descr="National University Of Singapore (NUS) – Logos Download">
            <a:extLst>
              <a:ext uri="{FF2B5EF4-FFF2-40B4-BE49-F238E27FC236}">
                <a16:creationId xmlns:a16="http://schemas.microsoft.com/office/drawing/2014/main" id="{A1114BE1-7345-4A1B-9DA5-37AC2C0BC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9612" y="236482"/>
            <a:ext cx="1649118" cy="7612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C18729EB-9CE0-4293-92B9-05010456C4B1}"/>
              </a:ext>
            </a:extLst>
          </p:cNvPr>
          <p:cNvSpPr/>
          <p:nvPr/>
        </p:nvSpPr>
        <p:spPr>
          <a:xfrm>
            <a:off x="4618046" y="3179917"/>
            <a:ext cx="3449322" cy="717137"/>
          </a:xfrm>
          <a:prstGeom prst="roundRect">
            <a:avLst/>
          </a:prstGeom>
          <a:solidFill>
            <a:schemeClr val="accent1">
              <a:lumMod val="40000"/>
              <a:lumOff val="60000"/>
            </a:schemeClr>
          </a:solidFill>
          <a:ln>
            <a:noFill/>
          </a:ln>
          <a:effectLst>
            <a:glow rad="127000">
              <a:schemeClr val="accent1">
                <a:lumMod val="20000"/>
                <a:lumOff val="80000"/>
                <a:alpha val="3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onsolas" panose="020B0609020204030204" pitchFamily="49" charset="0"/>
              </a:rPr>
              <a:t>Map Merging Tool</a:t>
            </a:r>
            <a:endParaRPr lang="en-SG" sz="2800" b="1" dirty="0">
              <a:solidFill>
                <a:schemeClr val="tx1"/>
              </a:solidFill>
              <a:latin typeface="Consolas" panose="020B0609020204030204" pitchFamily="49" charset="0"/>
            </a:endParaRPr>
          </a:p>
        </p:txBody>
      </p:sp>
      <p:pic>
        <p:nvPicPr>
          <p:cNvPr id="7" name="Picture 6">
            <a:extLst>
              <a:ext uri="{FF2B5EF4-FFF2-40B4-BE49-F238E27FC236}">
                <a16:creationId xmlns:a16="http://schemas.microsoft.com/office/drawing/2014/main" id="{283A94B1-BC45-4C2A-B8C5-4939A4E800FB}"/>
              </a:ext>
            </a:extLst>
          </p:cNvPr>
          <p:cNvPicPr>
            <a:picLocks noChangeAspect="1"/>
          </p:cNvPicPr>
          <p:nvPr/>
        </p:nvPicPr>
        <p:blipFill>
          <a:blip r:embed="rId4"/>
          <a:stretch>
            <a:fillRect/>
          </a:stretch>
        </p:blipFill>
        <p:spPr>
          <a:xfrm>
            <a:off x="929640" y="2019766"/>
            <a:ext cx="2575560" cy="1337152"/>
          </a:xfrm>
          <a:prstGeom prst="rect">
            <a:avLst/>
          </a:prstGeom>
          <a:ln>
            <a:solidFill>
              <a:schemeClr val="tx1"/>
            </a:solidFill>
          </a:ln>
        </p:spPr>
      </p:pic>
      <p:pic>
        <p:nvPicPr>
          <p:cNvPr id="9" name="Picture 8">
            <a:extLst>
              <a:ext uri="{FF2B5EF4-FFF2-40B4-BE49-F238E27FC236}">
                <a16:creationId xmlns:a16="http://schemas.microsoft.com/office/drawing/2014/main" id="{8EC6005F-9764-4F6C-8761-3D5295FBAE6A}"/>
              </a:ext>
            </a:extLst>
          </p:cNvPr>
          <p:cNvPicPr>
            <a:picLocks noChangeAspect="1"/>
          </p:cNvPicPr>
          <p:nvPr/>
        </p:nvPicPr>
        <p:blipFill>
          <a:blip r:embed="rId5"/>
          <a:stretch>
            <a:fillRect/>
          </a:stretch>
        </p:blipFill>
        <p:spPr>
          <a:xfrm>
            <a:off x="929640" y="3538485"/>
            <a:ext cx="2832565" cy="1539240"/>
          </a:xfrm>
          <a:prstGeom prst="rect">
            <a:avLst/>
          </a:prstGeom>
          <a:ln>
            <a:solidFill>
              <a:schemeClr val="tx1"/>
            </a:solidFill>
          </a:ln>
        </p:spPr>
      </p:pic>
      <p:pic>
        <p:nvPicPr>
          <p:cNvPr id="12" name="Picture 11">
            <a:extLst>
              <a:ext uri="{FF2B5EF4-FFF2-40B4-BE49-F238E27FC236}">
                <a16:creationId xmlns:a16="http://schemas.microsoft.com/office/drawing/2014/main" id="{46302FD0-C7DF-4A8F-8F27-F707D0D8F3D6}"/>
              </a:ext>
            </a:extLst>
          </p:cNvPr>
          <p:cNvPicPr>
            <a:picLocks noChangeAspect="1"/>
          </p:cNvPicPr>
          <p:nvPr/>
        </p:nvPicPr>
        <p:blipFill>
          <a:blip r:embed="rId6"/>
          <a:stretch>
            <a:fillRect/>
          </a:stretch>
        </p:blipFill>
        <p:spPr>
          <a:xfrm>
            <a:off x="8840038" y="2730728"/>
            <a:ext cx="3092697" cy="1615514"/>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C4A8837E-EA71-4379-8A3C-729774D68F1A}"/>
              </a:ext>
            </a:extLst>
          </p:cNvPr>
          <p:cNvCxnSpPr>
            <a:cxnSpLocks/>
            <a:stCxn id="23" idx="3"/>
            <a:endCxn id="29" idx="1"/>
          </p:cNvCxnSpPr>
          <p:nvPr/>
        </p:nvCxnSpPr>
        <p:spPr>
          <a:xfrm>
            <a:off x="8067368" y="3538486"/>
            <a:ext cx="655646" cy="3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3F18421-B559-4DC1-A989-46E43614D13E}"/>
              </a:ext>
            </a:extLst>
          </p:cNvPr>
          <p:cNvSpPr txBox="1"/>
          <p:nvPr/>
        </p:nvSpPr>
        <p:spPr>
          <a:xfrm>
            <a:off x="432550" y="1362779"/>
            <a:ext cx="3849139" cy="400110"/>
          </a:xfrm>
          <a:prstGeom prst="rect">
            <a:avLst/>
          </a:prstGeom>
          <a:noFill/>
        </p:spPr>
        <p:txBody>
          <a:bodyPr wrap="square" rtlCol="0">
            <a:spAutoFit/>
          </a:bodyPr>
          <a:lstStyle/>
          <a:p>
            <a:pPr algn="ctr"/>
            <a:r>
              <a:rPr lang="en-SG" sz="2000" b="1" u="sng" dirty="0">
                <a:latin typeface="Consolas" panose="020B0609020204030204" pitchFamily="49" charset="0"/>
              </a:rPr>
              <a:t>Overlapping Maps</a:t>
            </a:r>
          </a:p>
        </p:txBody>
      </p:sp>
      <p:sp>
        <p:nvSpPr>
          <p:cNvPr id="24" name="TextBox 23">
            <a:extLst>
              <a:ext uri="{FF2B5EF4-FFF2-40B4-BE49-F238E27FC236}">
                <a16:creationId xmlns:a16="http://schemas.microsoft.com/office/drawing/2014/main" id="{0A3D28AB-AB91-4640-AF59-B9FD40CDE5FC}"/>
              </a:ext>
            </a:extLst>
          </p:cNvPr>
          <p:cNvSpPr txBox="1"/>
          <p:nvPr/>
        </p:nvSpPr>
        <p:spPr>
          <a:xfrm>
            <a:off x="8461816" y="1362779"/>
            <a:ext cx="3849139" cy="400110"/>
          </a:xfrm>
          <a:prstGeom prst="rect">
            <a:avLst/>
          </a:prstGeom>
          <a:noFill/>
        </p:spPr>
        <p:txBody>
          <a:bodyPr wrap="square" rtlCol="0">
            <a:spAutoFit/>
          </a:bodyPr>
          <a:lstStyle/>
          <a:p>
            <a:pPr algn="ctr"/>
            <a:r>
              <a:rPr lang="en-SG" sz="2000" b="1" u="sng" dirty="0">
                <a:latin typeface="Consolas" panose="020B0609020204030204" pitchFamily="49" charset="0"/>
              </a:rPr>
              <a:t>Merged Map</a:t>
            </a:r>
          </a:p>
        </p:txBody>
      </p:sp>
      <p:sp>
        <p:nvSpPr>
          <p:cNvPr id="20" name="Rectangle 19">
            <a:extLst>
              <a:ext uri="{FF2B5EF4-FFF2-40B4-BE49-F238E27FC236}">
                <a16:creationId xmlns:a16="http://schemas.microsoft.com/office/drawing/2014/main" id="{585B0C46-4DCB-4EA0-A86D-B8FB4B02AF38}"/>
              </a:ext>
            </a:extLst>
          </p:cNvPr>
          <p:cNvSpPr/>
          <p:nvPr/>
        </p:nvSpPr>
        <p:spPr>
          <a:xfrm>
            <a:off x="751840" y="1873756"/>
            <a:ext cx="3210560" cy="3338324"/>
          </a:xfrm>
          <a:prstGeom prst="rect">
            <a:avLst/>
          </a:prstGeom>
          <a:noFill/>
          <a:ln w="381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5" name="Straight Arrow Connector 24">
            <a:extLst>
              <a:ext uri="{FF2B5EF4-FFF2-40B4-BE49-F238E27FC236}">
                <a16:creationId xmlns:a16="http://schemas.microsoft.com/office/drawing/2014/main" id="{1816B644-6874-4645-9CCE-ACAD058F7107}"/>
              </a:ext>
            </a:extLst>
          </p:cNvPr>
          <p:cNvCxnSpPr>
            <a:cxnSpLocks/>
            <a:stCxn id="20" idx="3"/>
            <a:endCxn id="23" idx="1"/>
          </p:cNvCxnSpPr>
          <p:nvPr/>
        </p:nvCxnSpPr>
        <p:spPr>
          <a:xfrm flipV="1">
            <a:off x="3962400" y="3538486"/>
            <a:ext cx="655646" cy="4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31EC48B-B8F5-4741-85A9-97405651E170}"/>
              </a:ext>
            </a:extLst>
          </p:cNvPr>
          <p:cNvSpPr/>
          <p:nvPr/>
        </p:nvSpPr>
        <p:spPr>
          <a:xfrm>
            <a:off x="8723014" y="1872566"/>
            <a:ext cx="3326746" cy="3338324"/>
          </a:xfrm>
          <a:prstGeom prst="rect">
            <a:avLst/>
          </a:prstGeom>
          <a:noFill/>
          <a:ln w="381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413B4C62-EEFA-40EF-B961-642AF755F8A7}"/>
              </a:ext>
            </a:extLst>
          </p:cNvPr>
          <p:cNvSpPr txBox="1"/>
          <p:nvPr/>
        </p:nvSpPr>
        <p:spPr>
          <a:xfrm>
            <a:off x="838199" y="5627044"/>
            <a:ext cx="11094535" cy="778162"/>
          </a:xfrm>
          <a:prstGeom prst="rect">
            <a:avLst/>
          </a:prstGeom>
          <a:solidFill>
            <a:schemeClr val="bg2"/>
          </a:solidFill>
        </p:spPr>
        <p:txBody>
          <a:bodyPr wrap="square" rtlCol="0">
            <a:spAutoFit/>
          </a:bodyPr>
          <a:lstStyle/>
          <a:p>
            <a:pPr algn="just">
              <a:lnSpc>
                <a:spcPct val="107000"/>
              </a:lnSpc>
              <a:spcAft>
                <a:spcPts val="800"/>
              </a:spcAft>
            </a:pPr>
            <a:r>
              <a:rPr lang="en-SG" sz="12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Reference</a:t>
            </a:r>
            <a:endPar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07000"/>
              </a:lnSpc>
              <a:spcAft>
                <a:spcPts val="800"/>
              </a:spcAft>
            </a:pPr>
            <a:r>
              <a:rPr lang="en-SG" sz="1200" dirty="0" err="1">
                <a:latin typeface="Open Sans" panose="020B0606030504020204" pitchFamily="34" charset="0"/>
                <a:ea typeface="Open Sans" panose="020B0606030504020204" pitchFamily="34" charset="0"/>
                <a:cs typeface="Open Sans" panose="020B0606030504020204" pitchFamily="34" charset="0"/>
              </a:rPr>
              <a:t>Sebahattin</a:t>
            </a:r>
            <a:r>
              <a:rPr lang="en-SG" sz="1200" dirty="0">
                <a:latin typeface="Open Sans" panose="020B0606030504020204" pitchFamily="34" charset="0"/>
                <a:ea typeface="Open Sans" panose="020B0606030504020204" pitchFamily="34" charset="0"/>
                <a:cs typeface="Open Sans" panose="020B0606030504020204" pitchFamily="34" charset="0"/>
              </a:rPr>
              <a:t>, </a:t>
            </a:r>
            <a:r>
              <a:rPr lang="en-SG" sz="1200" dirty="0" err="1">
                <a:latin typeface="Open Sans" panose="020B0606030504020204" pitchFamily="34" charset="0"/>
                <a:ea typeface="Open Sans" panose="020B0606030504020204" pitchFamily="34" charset="0"/>
                <a:cs typeface="Open Sans" panose="020B0606030504020204" pitchFamily="34" charset="0"/>
              </a:rPr>
              <a:t>Topal</a:t>
            </a:r>
            <a:r>
              <a:rPr lang="en-SG" sz="1200" dirty="0">
                <a:latin typeface="Open Sans" panose="020B0606030504020204" pitchFamily="34" charset="0"/>
                <a:ea typeface="Open Sans" panose="020B0606030504020204" pitchFamily="34" charset="0"/>
                <a:cs typeface="Open Sans" panose="020B0606030504020204" pitchFamily="34" charset="0"/>
              </a:rPr>
              <a:t> &amp; </a:t>
            </a:r>
            <a:r>
              <a:rPr lang="en-SG" sz="1200" dirty="0" err="1">
                <a:latin typeface="Open Sans" panose="020B0606030504020204" pitchFamily="34" charset="0"/>
                <a:ea typeface="Open Sans" panose="020B0606030504020204" pitchFamily="34" charset="0"/>
                <a:cs typeface="Open Sans" panose="020B0606030504020204" pitchFamily="34" charset="0"/>
              </a:rPr>
              <a:t>Erkmen</a:t>
            </a:r>
            <a:r>
              <a:rPr lang="en-SG" sz="1200" dirty="0">
                <a:latin typeface="Open Sans" panose="020B0606030504020204" pitchFamily="34" charset="0"/>
                <a:ea typeface="Open Sans" panose="020B0606030504020204" pitchFamily="34" charset="0"/>
                <a:cs typeface="Open Sans" panose="020B0606030504020204" pitchFamily="34" charset="0"/>
              </a:rPr>
              <a:t>, Ismet &amp; </a:t>
            </a:r>
            <a:r>
              <a:rPr lang="en-SG" sz="1200" dirty="0" err="1">
                <a:latin typeface="Open Sans" panose="020B0606030504020204" pitchFamily="34" charset="0"/>
                <a:ea typeface="Open Sans" panose="020B0606030504020204" pitchFamily="34" charset="0"/>
                <a:cs typeface="Open Sans" panose="020B0606030504020204" pitchFamily="34" charset="0"/>
              </a:rPr>
              <a:t>Erkmen</a:t>
            </a:r>
            <a:r>
              <a:rPr lang="en-SG" sz="1200" dirty="0">
                <a:latin typeface="Open Sans" panose="020B0606030504020204" pitchFamily="34" charset="0"/>
                <a:ea typeface="Open Sans" panose="020B0606030504020204" pitchFamily="34" charset="0"/>
                <a:cs typeface="Open Sans" panose="020B0606030504020204" pitchFamily="34" charset="0"/>
              </a:rPr>
              <a:t>, Aydan. (2010). A Novel Map Merging Methodology for Multi-Robot Systems. Lecture Notes in Engineering and Computer Science. 2186.</a:t>
            </a:r>
            <a:endParaRPr lang="en-SG" sz="1200" b="1"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831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23"/>
                                        </p:tgtEl>
                                      </p:cBhvr>
                                    </p:animEffect>
                                    <p:animScale>
                                      <p:cBhvr>
                                        <p:cTn id="15" dur="250" autoRev="1" fill="hold"/>
                                        <p:tgtEl>
                                          <p:spTgt spid="23"/>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7FD58067740D4DA2C3B14ED35D5667" ma:contentTypeVersion="18" ma:contentTypeDescription="Create a new document." ma:contentTypeScope="" ma:versionID="ed23adef10c50febcf59e24d7527d9e0">
  <xsd:schema xmlns:xsd="http://www.w3.org/2001/XMLSchema" xmlns:xs="http://www.w3.org/2001/XMLSchema" xmlns:p="http://schemas.microsoft.com/office/2006/metadata/properties" xmlns:ns2="29baad6d-b38f-40dd-a772-a47df2f68c11" xmlns:ns3="cb35ab7b-4309-4cfc-ad14-bef3aef35c5c" targetNamespace="http://schemas.microsoft.com/office/2006/metadata/properties" ma:root="true" ma:fieldsID="3c36b20be83480e46e031f3b50db4046" ns2:_="" ns3:_="">
    <xsd:import namespace="29baad6d-b38f-40dd-a772-a47df2f68c11"/>
    <xsd:import namespace="cb35ab7b-4309-4cfc-ad14-bef3aef35c5c"/>
    <xsd:element name="properties">
      <xsd:complexType>
        <xsd:sequence>
          <xsd:element name="documentManagement">
            <xsd:complexType>
              <xsd:all>
                <xsd:element ref="ns2:MediaServiceMetadata" minOccurs="0"/>
                <xsd:element ref="ns2:MediaServiceFastMetadata"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Location" minOccurs="0"/>
                <xsd:element ref="ns2:Commen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baad6d-b38f-40dd-a772-a47df2f68c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Comment" ma:index="21" nillable="true" ma:displayName="Comment" ma:internalName="Comment">
      <xsd:simpleType>
        <xsd:restriction base="dms:Text">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75a3e673-2de5-423e-92b7-5fbfe8fbea6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b35ab7b-4309-4cfc-ad14-bef3aef35c5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6431357-aa8d-4140-9d92-3d0961b25fb2}" ma:internalName="TaxCatchAll" ma:showField="CatchAllData" ma:web="cb35ab7b-4309-4cfc-ad14-bef3aef35c5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mment xmlns="29baad6d-b38f-40dd-a772-a47df2f68c11" xsi:nil="true"/>
    <lcf76f155ced4ddcb4097134ff3c332f xmlns="29baad6d-b38f-40dd-a772-a47df2f68c11">
      <Terms xmlns="http://schemas.microsoft.com/office/infopath/2007/PartnerControls"/>
    </lcf76f155ced4ddcb4097134ff3c332f>
    <TaxCatchAll xmlns="cb35ab7b-4309-4cfc-ad14-bef3aef35c5c" xsi:nil="true"/>
  </documentManagement>
</p:properties>
</file>

<file path=customXml/itemProps1.xml><?xml version="1.0" encoding="utf-8"?>
<ds:datastoreItem xmlns:ds="http://schemas.openxmlformats.org/officeDocument/2006/customXml" ds:itemID="{73388BD2-9BFB-49D6-BBD0-F56536EBA8BB}"/>
</file>

<file path=customXml/itemProps2.xml><?xml version="1.0" encoding="utf-8"?>
<ds:datastoreItem xmlns:ds="http://schemas.openxmlformats.org/officeDocument/2006/customXml" ds:itemID="{108DE8E4-6F47-4141-BDD2-BF8A942B465A}"/>
</file>

<file path=customXml/itemProps3.xml><?xml version="1.0" encoding="utf-8"?>
<ds:datastoreItem xmlns:ds="http://schemas.openxmlformats.org/officeDocument/2006/customXml" ds:itemID="{7EF9F42D-5A59-4C80-B0FE-DF6024F1A54E}"/>
</file>

<file path=docProps/app.xml><?xml version="1.0" encoding="utf-8"?>
<Properties xmlns="http://schemas.openxmlformats.org/officeDocument/2006/extended-properties" xmlns:vt="http://schemas.openxmlformats.org/officeDocument/2006/docPropsVTypes">
  <Template>Office Theme</Template>
  <TotalTime>5529</TotalTime>
  <Words>7477</Words>
  <Application>Microsoft Office PowerPoint</Application>
  <PresentationFormat>Widescreen</PresentationFormat>
  <Paragraphs>728</Paragraphs>
  <Slides>71</Slides>
  <Notes>59</Notes>
  <HiddenSlides>0</HiddenSlides>
  <MMClips>1</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Final Year Project Final Presentation</vt:lpstr>
      <vt:lpstr>Content Scope</vt:lpstr>
      <vt:lpstr>Project Background</vt:lpstr>
      <vt:lpstr>Background</vt:lpstr>
      <vt:lpstr>Background</vt:lpstr>
      <vt:lpstr>Background</vt:lpstr>
      <vt:lpstr>Background</vt:lpstr>
      <vt:lpstr>Background</vt:lpstr>
      <vt:lpstr>Background</vt:lpstr>
      <vt:lpstr>Project Deliverables</vt:lpstr>
      <vt:lpstr>      Project Deliverable</vt:lpstr>
      <vt:lpstr>   1. Proposed Architecture</vt:lpstr>
      <vt:lpstr>1. Proposed Architecture</vt:lpstr>
      <vt:lpstr>   1. Proposed Architecture</vt:lpstr>
      <vt:lpstr>2. Product Creation </vt:lpstr>
      <vt:lpstr>2. Product Creation</vt:lpstr>
      <vt:lpstr>   1. Proposed Architecture</vt:lpstr>
      <vt:lpstr>3. Product Testing</vt:lpstr>
      <vt:lpstr>3. Product Testing</vt:lpstr>
      <vt:lpstr>   1. Proposed Architecture</vt:lpstr>
      <vt:lpstr>4. Product Discussion</vt:lpstr>
      <vt:lpstr>Project Deliverables</vt:lpstr>
      <vt:lpstr>      Project Deliverable</vt:lpstr>
      <vt:lpstr>    1. Replicating Functionalities</vt:lpstr>
      <vt:lpstr>1. Replicating Functionalities</vt:lpstr>
      <vt:lpstr>1. Replicating Functionalities</vt:lpstr>
      <vt:lpstr>1. Replicating Functionalities</vt:lpstr>
      <vt:lpstr>1. Replicating Functionalities</vt:lpstr>
      <vt:lpstr>1. Replicating Functionalities</vt:lpstr>
      <vt:lpstr>1. Replicating Functionalities</vt:lpstr>
      <vt:lpstr>PowerPoint Presentation</vt:lpstr>
      <vt:lpstr>    1. Replicating Functionalities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1. Replicating Functionalities</vt:lpstr>
      <vt:lpstr>3. Proposed Solution</vt:lpstr>
      <vt:lpstr>3. Proposed Solution</vt:lpstr>
      <vt:lpstr>3. Proposed Solution</vt:lpstr>
      <vt:lpstr>3. Proposed Solution</vt:lpstr>
      <vt:lpstr>3. Proposed Solution</vt:lpstr>
      <vt:lpstr>    1. Replicating Functionalities</vt:lpstr>
      <vt:lpstr>4. Product Testing</vt:lpstr>
      <vt:lpstr>4. Product Testing</vt:lpstr>
      <vt:lpstr>4. Product Testing</vt:lpstr>
      <vt:lpstr>4. Product Testing</vt:lpstr>
      <vt:lpstr>4. Product Testing</vt:lpstr>
      <vt:lpstr>    1. Replicating Functionalities</vt:lpstr>
      <vt:lpstr>5. Product Discussion</vt:lpstr>
      <vt:lpstr>Project Deliverables</vt:lpstr>
      <vt:lpstr>Project Conclusion</vt:lpstr>
      <vt:lpstr>Project Conclusion</vt:lpstr>
      <vt:lpstr>PowerPoint Presentation</vt:lpstr>
      <vt:lpstr>PowerPoint Presentation</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Interim Presentation</dc:title>
  <dc:creator>Ryan Lau</dc:creator>
  <cp:lastModifiedBy>Lim</cp:lastModifiedBy>
  <cp:revision>324</cp:revision>
  <dcterms:created xsi:type="dcterms:W3CDTF">2022-01-06T03:45:59Z</dcterms:created>
  <dcterms:modified xsi:type="dcterms:W3CDTF">2022-05-25T07:17:52Z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0x010100457FD58067740D4DA2C3B14ED35D5667</vt:lpwstr>
  </property>
</Properties>
</file>